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56" r:id="rId2"/>
    <p:sldId id="296" r:id="rId3"/>
    <p:sldId id="285" r:id="rId4"/>
    <p:sldId id="281" r:id="rId5"/>
    <p:sldId id="286" r:id="rId6"/>
    <p:sldId id="259" r:id="rId7"/>
    <p:sldId id="292" r:id="rId8"/>
    <p:sldId id="293" r:id="rId9"/>
    <p:sldId id="288" r:id="rId10"/>
    <p:sldId id="295" r:id="rId11"/>
    <p:sldId id="291" r:id="rId12"/>
    <p:sldId id="280" r:id="rId13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2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91F0EF-EB81-4A20-A7E4-1037556E9340}" type="datetimeFigureOut">
              <a:rPr lang="fr-FR"/>
              <a:pPr>
                <a:defRPr/>
              </a:pPr>
              <a:t>25/11/2012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90429A2-5481-4D84-B3A0-4C506CD3B9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64018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050084-A1F2-43E7-B776-BC581164774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4666307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4E48D-E7B0-4CC8-893C-8E2F867B76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8979728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5216B-B973-4EE3-830F-B0904C34255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40715368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D28F6-D070-4A9F-B6B7-0114CA9043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905142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018C9-66AE-4C1C-9629-48EC3E72D4A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1981389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69872-773A-41AC-A821-58D6F18DD75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0304164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40A13-5189-417A-A195-EB5FFB6F4EE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265878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59D72-1970-4D29-B955-EB4A00E5882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5375993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B9F3D-B40B-488C-B278-8950BDBF188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93934798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07F40-D2D2-49CC-B929-719B4C4D99D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3387752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1F01B7-10AD-47F4-B971-97EA0FEFF2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0764239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8F485C-60B1-495F-8F8B-7C5216646BF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02%20Concerto%20pour%20violon%20en%20la%20mineur%20-%20andante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5.png"/><Relationship Id="rId3" Type="http://schemas.openxmlformats.org/officeDocument/2006/relationships/image" Target="../media/image29.jpeg"/><Relationship Id="rId7" Type="http://schemas.openxmlformats.org/officeDocument/2006/relationships/image" Target="../media/image19.wmf"/><Relationship Id="rId12" Type="http://schemas.openxmlformats.org/officeDocument/2006/relationships/image" Target="../media/image37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11" Type="http://schemas.openxmlformats.org/officeDocument/2006/relationships/image" Target="../media/image36.jpeg"/><Relationship Id="rId5" Type="http://schemas.openxmlformats.org/officeDocument/2006/relationships/image" Target="../media/image31.jpeg"/><Relationship Id="rId10" Type="http://schemas.openxmlformats.org/officeDocument/2006/relationships/image" Target="../media/image35.jpeg"/><Relationship Id="rId4" Type="http://schemas.openxmlformats.org/officeDocument/2006/relationships/image" Target="../media/image30.jpeg"/><Relationship Id="rId9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Relationship Id="rId9" Type="http://schemas.openxmlformats.org/officeDocument/2006/relationships/image" Target="../media/image12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jpeg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16.wmf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re 1"/>
          <p:cNvSpPr>
            <a:spLocks noGrp="1"/>
          </p:cNvSpPr>
          <p:nvPr>
            <p:ph type="ctrTitle"/>
          </p:nvPr>
        </p:nvSpPr>
        <p:spPr>
          <a:xfrm>
            <a:off x="757238" y="549275"/>
            <a:ext cx="7772400" cy="1727200"/>
          </a:xfrm>
        </p:spPr>
        <p:txBody>
          <a:bodyPr/>
          <a:lstStyle/>
          <a:p>
            <a:pPr eaLnBrk="1" hangingPunct="1">
              <a:defRPr/>
            </a:pPr>
            <a:r>
              <a:rPr lang="fr-F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Fondation SNCF</a:t>
            </a: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/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Coups de cœur solidaires 2012</a:t>
            </a:r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fr-FR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Prévenir l’illettrisme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43038" y="5084763"/>
            <a:ext cx="6400800" cy="10080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smtClean="0"/>
              <a:t>Agirabcd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/>
              <a:t>Délégation du Var</a:t>
            </a:r>
          </a:p>
        </p:txBody>
      </p:sp>
      <p:pic>
        <p:nvPicPr>
          <p:cNvPr id="2052" name="Picture 5" descr="C:\Users\jmt\AppData\Local\Microsoft\Windows\Temporary Internet Files\Content.IE5\K721TR1I\MC900318320[2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052513"/>
            <a:ext cx="919163" cy="596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731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02 Concerto pour violon en la mineur - andant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3733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>
          <a:xfrm>
            <a:off x="234950" y="887413"/>
            <a:ext cx="4121150" cy="741362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defRPr/>
            </a:pPr>
            <a:r>
              <a:rPr lang="fr-FR" sz="1400" dirty="0" smtClean="0"/>
              <a:t>Arbousier, EPAFA, INFA</a:t>
            </a:r>
          </a:p>
          <a:p>
            <a:pPr algn="ctr">
              <a:defRPr/>
            </a:pPr>
            <a:r>
              <a:rPr lang="fr-FR" sz="1400" i="1" dirty="0" smtClean="0"/>
              <a:t>Ils apprennent en salle de cours ou en sorties culturelles</a:t>
            </a:r>
            <a:endParaRPr lang="fr-FR" sz="1400" i="1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A73665-BD00-48CE-B9C5-4DAE64730F11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pic>
        <p:nvPicPr>
          <p:cNvPr id="12" name="Espace réservé du contenu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75" y="2427288"/>
            <a:ext cx="849313" cy="79216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ce réservé du contenu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2450" y="2427288"/>
            <a:ext cx="765175" cy="782637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Espace réservé du contenu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825" y="4943475"/>
            <a:ext cx="782638" cy="784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Espace réservé du contenu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455863"/>
            <a:ext cx="855662" cy="704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Espace réservé du contenu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3365500"/>
            <a:ext cx="811213" cy="720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re 6"/>
          <p:cNvSpPr>
            <a:spLocks noGrp="1"/>
          </p:cNvSpPr>
          <p:nvPr>
            <p:ph type="body" sz="quarter" idx="3"/>
          </p:nvPr>
        </p:nvSpPr>
        <p:spPr>
          <a:xfrm>
            <a:off x="4638675" y="884238"/>
            <a:ext cx="4041775" cy="744537"/>
          </a:xfr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>
              <a:defRPr/>
            </a:pPr>
            <a:r>
              <a:rPr lang="fr-FR" sz="1400" dirty="0" smtClean="0"/>
              <a:t>Centre de Brignoles</a:t>
            </a:r>
            <a:br>
              <a:rPr lang="fr-FR" sz="1400" dirty="0" smtClean="0"/>
            </a:br>
            <a:r>
              <a:rPr lang="fr-FR" sz="1400" dirty="0" smtClean="0"/>
              <a:t>PJJ</a:t>
            </a:r>
            <a:endParaRPr lang="fr-FR" sz="1400" dirty="0"/>
          </a:p>
        </p:txBody>
      </p:sp>
      <p:pic>
        <p:nvPicPr>
          <p:cNvPr id="12300" name="Picture 4" descr="C:\Users\jmt\AppData\Local\Microsoft\Windows\Temporary Internet Files\Content.IE5\152H4LAJ\MC900318880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8" y="1052513"/>
            <a:ext cx="6477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Espace réservé du contenu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3035300"/>
            <a:ext cx="738188" cy="765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Imag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3800475"/>
            <a:ext cx="72072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3" name="Imag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75" y="4668838"/>
            <a:ext cx="712788" cy="858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Imag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2220913"/>
            <a:ext cx="693737" cy="82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5" name="Espace réservé du contenu 1"/>
          <p:cNvPicPr>
            <a:picLocks noGrp="1" noChangeAspect="1"/>
          </p:cNvPicPr>
          <p:nvPr>
            <p:ph sz="half" idx="2"/>
          </p:nvPr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2525" y="3365500"/>
            <a:ext cx="781050" cy="7604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2306" name="ZoneTexte 30"/>
          <p:cNvSpPr txBox="1">
            <a:spLocks noChangeArrowheads="1"/>
          </p:cNvSpPr>
          <p:nvPr/>
        </p:nvSpPr>
        <p:spPr bwMode="auto">
          <a:xfrm>
            <a:off x="5667375" y="2220913"/>
            <a:ext cx="593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1200"/>
              <a:t>Entrée</a:t>
            </a:r>
          </a:p>
        </p:txBody>
      </p:sp>
      <p:sp>
        <p:nvSpPr>
          <p:cNvPr id="12307" name="ZoneTexte 31"/>
          <p:cNvSpPr txBox="1">
            <a:spLocks noChangeArrowheads="1"/>
          </p:cNvSpPr>
          <p:nvPr/>
        </p:nvSpPr>
        <p:spPr bwMode="auto">
          <a:xfrm>
            <a:off x="6469063" y="3032125"/>
            <a:ext cx="1733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1200"/>
              <a:t>Espace scolaire extérieur</a:t>
            </a:r>
          </a:p>
        </p:txBody>
      </p:sp>
      <p:sp>
        <p:nvSpPr>
          <p:cNvPr id="12308" name="ZoneTexte 32"/>
          <p:cNvSpPr txBox="1">
            <a:spLocks noChangeArrowheads="1"/>
          </p:cNvSpPr>
          <p:nvPr/>
        </p:nvSpPr>
        <p:spPr bwMode="auto">
          <a:xfrm>
            <a:off x="7451725" y="3789363"/>
            <a:ext cx="833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Salle de</a:t>
            </a:r>
          </a:p>
          <a:p>
            <a:pPr algn="ctr" eaLnBrk="1" hangingPunct="1"/>
            <a:r>
              <a:rPr lang="fr-FR" sz="1200"/>
              <a:t> reportage</a:t>
            </a:r>
          </a:p>
        </p:txBody>
      </p:sp>
      <p:sp>
        <p:nvSpPr>
          <p:cNvPr id="12309" name="ZoneTexte 33"/>
          <p:cNvSpPr txBox="1">
            <a:spLocks noChangeArrowheads="1"/>
          </p:cNvSpPr>
          <p:nvPr/>
        </p:nvSpPr>
        <p:spPr bwMode="auto">
          <a:xfrm>
            <a:off x="5886450" y="5226050"/>
            <a:ext cx="16002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1200"/>
              <a:t>Panneau « Reporters »</a:t>
            </a:r>
          </a:p>
        </p:txBody>
      </p:sp>
      <p:sp>
        <p:nvSpPr>
          <p:cNvPr id="12310" name="ZoneTexte 34"/>
          <p:cNvSpPr txBox="1">
            <a:spLocks noChangeArrowheads="1"/>
          </p:cNvSpPr>
          <p:nvPr/>
        </p:nvSpPr>
        <p:spPr bwMode="auto">
          <a:xfrm>
            <a:off x="1700213" y="1987550"/>
            <a:ext cx="11017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1200"/>
              <a:t>Salles de cours</a:t>
            </a:r>
          </a:p>
        </p:txBody>
      </p:sp>
      <p:sp>
        <p:nvSpPr>
          <p:cNvPr id="12311" name="ZoneTexte 35"/>
          <p:cNvSpPr txBox="1">
            <a:spLocks noChangeArrowheads="1"/>
          </p:cNvSpPr>
          <p:nvPr/>
        </p:nvSpPr>
        <p:spPr bwMode="auto">
          <a:xfrm>
            <a:off x="1690688" y="4530725"/>
            <a:ext cx="12985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fr-FR" sz="1200"/>
              <a:t>Sorties culturelles</a:t>
            </a:r>
          </a:p>
        </p:txBody>
      </p:sp>
      <p:pic>
        <p:nvPicPr>
          <p:cNvPr id="12312" name="Imag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404813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à coins arrondis 39"/>
          <p:cNvSpPr/>
          <p:nvPr/>
        </p:nvSpPr>
        <p:spPr>
          <a:xfrm rot="-240000">
            <a:off x="234950" y="1987550"/>
            <a:ext cx="4032250" cy="3889375"/>
          </a:xfrm>
          <a:prstGeom prst="roundRect">
            <a:avLst/>
          </a:prstGeom>
          <a:solidFill>
            <a:schemeClr val="bg2">
              <a:lumMod val="75000"/>
              <a:alpha val="1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 rot="240000">
            <a:off x="4643438" y="1987550"/>
            <a:ext cx="4032250" cy="3889375"/>
          </a:xfrm>
          <a:prstGeom prst="roundRect">
            <a:avLst/>
          </a:prstGeom>
          <a:solidFill>
            <a:schemeClr val="bg2">
              <a:lumMod val="75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</p:spTree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5650" y="274638"/>
            <a:ext cx="7488238" cy="850900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fr-FR" sz="2800" dirty="0" smtClean="0"/>
              <a:t>Participants Agir / </a:t>
            </a:r>
            <a:r>
              <a:rPr lang="fr-FR" sz="2800" dirty="0"/>
              <a:t>T</a:t>
            </a:r>
            <a:r>
              <a:rPr lang="fr-FR" sz="2800" dirty="0" smtClean="0"/>
              <a:t>emps passé pour ces actions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endParaRPr lang="fr-FR" sz="2000" dirty="0" smtClean="0"/>
          </a:p>
          <a:p>
            <a:pPr>
              <a:buFont typeface="Wingdings" pitchFamily="2" charset="2"/>
              <a:buChar char="Ø"/>
              <a:defRPr/>
            </a:pPr>
            <a:endParaRPr lang="fr-FR" sz="2000" dirty="0"/>
          </a:p>
          <a:p>
            <a:pPr lvl="1">
              <a:buFont typeface="Wingdings" pitchFamily="2" charset="2"/>
              <a:buChar char="q"/>
              <a:defRPr/>
            </a:pPr>
            <a:r>
              <a:rPr lang="fr-FR" sz="2000" dirty="0" smtClean="0"/>
              <a:t>Mesdames ….et Monsieur …..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fr-FR" sz="1800" dirty="0" err="1">
                <a:solidFill>
                  <a:schemeClr val="accent5">
                    <a:lumMod val="50000"/>
                  </a:schemeClr>
                </a:solidFill>
              </a:rPr>
              <a:t>Bassand</a:t>
            </a:r>
            <a:endParaRPr lang="fr-FR" sz="1800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J. Bernard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J. </a:t>
            </a:r>
            <a:r>
              <a:rPr lang="fr-FR" sz="1800" dirty="0" err="1" smtClean="0">
                <a:solidFill>
                  <a:schemeClr val="accent5">
                    <a:lumMod val="50000"/>
                  </a:schemeClr>
                </a:solidFill>
              </a:rPr>
              <a:t>Lauransan</a:t>
            </a:r>
            <a:endParaRPr lang="fr-FR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. Loup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fr-FR" sz="18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Post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V. Marcoux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fr-FR" sz="1800" dirty="0" smtClean="0">
                <a:solidFill>
                  <a:schemeClr val="accent5">
                    <a:lumMod val="50000"/>
                  </a:schemeClr>
                </a:solidFill>
              </a:rPr>
              <a:t>GM. Marcoux</a:t>
            </a:r>
            <a:endParaRPr lang="fr-FR" sz="1800" dirty="0">
              <a:solidFill>
                <a:schemeClr val="accent5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endParaRPr lang="fr-FR" sz="18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algn="ctr">
              <a:buFont typeface="Wingdings" pitchFamily="2" charset="2"/>
              <a:buChar char="q"/>
              <a:defRPr/>
            </a:pPr>
            <a:r>
              <a:rPr lang="fr-FR" sz="2000" dirty="0" smtClean="0"/>
              <a:t>365 demi-journées ont été consacrées à cette activité pour l’année scolaire 2011 -2012</a:t>
            </a:r>
            <a:endParaRPr lang="fr-FR" sz="20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BDB632-CC1B-43EC-89DA-A33888CC6FCC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13319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309563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4213" y="404813"/>
            <a:ext cx="7772400" cy="5472112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dirty="0" smtClean="0"/>
              <a:t>Un grand merci à la Fondation SNCF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/>
              <a:t>pour son bel encouragement,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/>
              <a:t>pour sa reconnaissance, </a:t>
            </a:r>
          </a:p>
          <a:p>
            <a:pPr lvl="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2000" dirty="0" smtClean="0"/>
              <a:t>pour son aide financière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fr-FR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fr-FR" sz="1100" dirty="0" smtClean="0"/>
              <a:t>L’équipe d’Agirabcd - Var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Josette Bernard/JM Tison . </a:t>
            </a:r>
            <a:r>
              <a:rPr lang="fr-FR" dirty="0" err="1" smtClean="0"/>
              <a:t>AGIRabcd</a:t>
            </a:r>
            <a:r>
              <a:rPr lang="fr-FR" dirty="0" smtClean="0"/>
              <a:t> Var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8824A-0236-490F-A4B4-EDA4C0F03F32}" type="slidenum">
              <a:rPr lang="fr-FR"/>
              <a:pPr>
                <a:defRPr/>
              </a:pPr>
              <a:t>12</a:t>
            </a:fld>
            <a:endParaRPr lang="fr-FR" dirty="0"/>
          </a:p>
        </p:txBody>
      </p:sp>
      <p:pic>
        <p:nvPicPr>
          <p:cNvPr id="14342" name="Picture 6" descr="C:\Users\jmt\AppData\Local\Microsoft\Windows\Temporary Internet Files\Content.IE5\2SNEKL4L\MC90043447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196975"/>
            <a:ext cx="30797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309563"/>
            <a:ext cx="390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11430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2800" dirty="0" err="1" smtClean="0"/>
              <a:t>AGIRabcd</a:t>
            </a:r>
            <a:r>
              <a:rPr lang="fr-FR" sz="2800" dirty="0" smtClean="0"/>
              <a:t> s’implique en France et à  l’étranger pour prévenir l’illettrisme</a:t>
            </a: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5600" y="1700808"/>
            <a:ext cx="8353425" cy="3744416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Char char="v"/>
              <a:defRPr/>
            </a:pPr>
            <a:r>
              <a:rPr lang="fr-FR" sz="1800" dirty="0" smtClean="0"/>
              <a:t>Ce diaporama est le miroir de nos actions dans le VAR en partenariat avec : 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 </a:t>
            </a:r>
            <a:r>
              <a:rPr lang="fr-FR" sz="1800" dirty="0" smtClean="0"/>
              <a:t>ARBOUSIER : association de Saint Raphaël</a:t>
            </a:r>
          </a:p>
          <a:p>
            <a:pPr>
              <a:buFont typeface="Wingdings" pitchFamily="2" charset="2"/>
              <a:buChar char="v"/>
              <a:defRPr/>
            </a:pPr>
            <a:endParaRPr lang="fr-FR" sz="1800" dirty="0" smtClean="0"/>
          </a:p>
          <a:p>
            <a:pPr marL="400050" lvl="1" indent="0">
              <a:buNone/>
              <a:defRPr/>
            </a:pPr>
            <a:r>
              <a:rPr lang="fr-FR" sz="1800" dirty="0" smtClean="0"/>
              <a:t>Camp de Manouches à Toulon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EPAFA : association de Fréjus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INFA: Institut National  Formation Appliquée de Saint Raphaël </a:t>
            </a:r>
          </a:p>
          <a:p>
            <a:pPr marL="400050" lvl="1" indent="0">
              <a:buFont typeface="Arial" charset="0"/>
              <a:buNone/>
              <a:defRPr/>
            </a:pPr>
            <a:r>
              <a:rPr lang="fr-FR" sz="1800" dirty="0" smtClean="0"/>
              <a:t/>
            </a:r>
            <a:br>
              <a:rPr lang="fr-FR" sz="1800" dirty="0" smtClean="0"/>
            </a:br>
            <a:r>
              <a:rPr lang="fr-FR" sz="1800" dirty="0" smtClean="0"/>
              <a:t>PJJ : Centres de Protection Judiciaire de la Jeunesse du Var</a:t>
            </a: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7BBA8B-41B7-40D3-BBD1-086F70082CD7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3079" name="Picture 5" descr="C:\Users\jmt\AppData\Local\Microsoft\Windows\Temporary Internet Files\Content.IE5\2SNEKL4L\MC90031020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924944"/>
            <a:ext cx="134461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277813"/>
            <a:ext cx="3905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02 Concerto pour violon en la mineur - andan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92150"/>
            <a:ext cx="8229600" cy="1008063"/>
          </a:xfr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Nos approches pédagogiques sont différentes selon les groupes mais toujours en :</a:t>
            </a:r>
            <a:endParaRPr lang="fr-F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957388"/>
            <a:ext cx="4040188" cy="2984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Sécurisant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Valorisant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Donnant confiance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957388"/>
            <a:ext cx="4041775" cy="2984500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Inventant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Enseignant par le jeu</a:t>
            </a:r>
          </a:p>
          <a:p>
            <a:pPr eaLnBrk="1" hangingPunct="1">
              <a:defRPr/>
            </a:pPr>
            <a:endParaRPr lang="fr-FR" dirty="0"/>
          </a:p>
          <a:p>
            <a:pPr eaLnBrk="1" hangingPunct="1">
              <a:defRPr/>
            </a:pPr>
            <a:r>
              <a:rPr lang="fr-FR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Travaillant avec plaisir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dirty="0" smtClean="0"/>
              <a:t>Fondation SNCF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7A6AB3-D41C-4551-944F-92C940906A45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pic>
        <p:nvPicPr>
          <p:cNvPr id="410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17488"/>
            <a:ext cx="388938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6" descr="C:\Users\jmt\AppData\Local\Microsoft\Windows\Temporary Internet Files\Content.IE5\1F6L12LM\MC900437990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63850"/>
            <a:ext cx="647700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181600"/>
            <a:ext cx="74295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3" descr="C:\Users\jmt\AppData\Local\Microsoft\Windows\Temporary Internet Files\Content.IE5\1F6L12LM\MC900435097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2819400"/>
            <a:ext cx="53498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6" descr="C:\Users\jmt\AppData\Local\Microsoft\Windows\Temporary Internet Files\Content.IE5\1F6L12LM\MC90005501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3854450"/>
            <a:ext cx="490537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17" descr="C:\Users\jmt\AppData\Local\Microsoft\Windows\Temporary Internet Files\Content.IE5\K721TR1I\MC900250145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957388"/>
            <a:ext cx="468313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4" descr="C:\Users\jmt\AppData\Local\Microsoft\Windows\Temporary Internet Files\Content.IE5\2SNEKL4L\MC900195248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055813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15" descr="C:\Users\jmt\AppData\Local\Microsoft\Windows\Temporary Internet Files\Content.IE5\2SNEKL4L\MC900424158[1]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738" y="3716338"/>
            <a:ext cx="56991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re 3"/>
          <p:cNvSpPr>
            <a:spLocks noGrp="1"/>
          </p:cNvSpPr>
          <p:nvPr>
            <p:ph type="title"/>
          </p:nvPr>
        </p:nvSpPr>
        <p:spPr>
          <a:xfrm>
            <a:off x="339725" y="590550"/>
            <a:ext cx="8229600" cy="83661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sz="2800" b="1" smtClean="0"/>
              <a:t>Association Arbousier</a:t>
            </a:r>
            <a:br>
              <a:rPr lang="fr-FR" sz="2800" b="1" smtClean="0"/>
            </a:br>
            <a:r>
              <a:rPr lang="fr-FR" sz="2800" b="1" smtClean="0"/>
              <a:t>Association EPAFA</a:t>
            </a:r>
          </a:p>
        </p:txBody>
      </p:sp>
      <p:sp>
        <p:nvSpPr>
          <p:cNvPr id="18435" name="Espace réservé du contenu 4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432117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 Deux groupes mixtes de 20 à 50 ans, en France depuis 2 à 15 ans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fr-FR" sz="2000" dirty="0" smtClean="0"/>
          </a:p>
          <a:p>
            <a:pPr eaLnBrk="1" hangingPunct="1">
              <a:buClr>
                <a:srgbClr val="FF000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 Un groupe d’hommes de 20 à 40 ans </a:t>
            </a:r>
          </a:p>
          <a:p>
            <a:pPr marL="457200" lvl="1" indent="0" eaLnBrk="1" hangingPunct="1">
              <a:buClr>
                <a:srgbClr val="FF0000"/>
              </a:buClr>
              <a:buFont typeface="Arial" charset="0"/>
              <a:buNone/>
              <a:defRPr/>
            </a:pPr>
            <a:r>
              <a:rPr lang="fr-FR" sz="1600" dirty="0" smtClean="0"/>
              <a:t>Ces trois groupes ont de grosses difficultés à l’écrit</a:t>
            </a:r>
          </a:p>
          <a:p>
            <a:pPr eaLnBrk="1" hangingPunct="1">
              <a:buFont typeface="Wingdings" pitchFamily="2" charset="2"/>
              <a:buChar char="q"/>
              <a:defRPr/>
            </a:pPr>
            <a:endParaRPr lang="fr-FR" sz="2000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fr-FR" sz="2000" dirty="0" smtClean="0"/>
              <a:t>                  </a:t>
            </a:r>
            <a:r>
              <a:rPr lang="fr-FR" sz="2000" i="1" dirty="0" smtClean="0"/>
              <a:t>Enseignement par l’image, avec du matériel pédagogique adapté à   partir des actes de la vie courante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fr-FR" sz="2000" dirty="0"/>
          </a:p>
          <a:p>
            <a:pPr eaLnBrk="1" hangingPunct="1">
              <a:buClr>
                <a:srgbClr val="00B050"/>
              </a:buClr>
              <a:buFont typeface="Wingdings" pitchFamily="2" charset="2"/>
              <a:buChar char="q"/>
              <a:defRPr/>
            </a:pPr>
            <a:r>
              <a:rPr lang="fr-FR" sz="2000" dirty="0" smtClean="0"/>
              <a:t> Un groupe de dames : enseignement par la cuisine, écrit, oral 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fr-FR" sz="2000" dirty="0"/>
          </a:p>
          <a:p>
            <a:pPr eaLnBrk="1" hangingPunct="1">
              <a:buFont typeface="Wingdings" pitchFamily="2" charset="2"/>
              <a:buChar char="q"/>
              <a:defRPr/>
            </a:pPr>
            <a:endParaRPr lang="fr-FR" sz="2000" dirty="0" smtClean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Fréquence : 4 à 5 après midi par semaine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2EFBE-3DBA-432A-96CF-F1CE067A9282}" type="slidenum">
              <a:rPr lang="fr-FR"/>
              <a:pPr>
                <a:defRPr/>
              </a:pPr>
              <a:t>4</a:t>
            </a:fld>
            <a:endParaRPr lang="fr-FR"/>
          </a:p>
        </p:txBody>
      </p:sp>
      <p:sp>
        <p:nvSpPr>
          <p:cNvPr id="2" name="Chevron 1"/>
          <p:cNvSpPr/>
          <p:nvPr/>
        </p:nvSpPr>
        <p:spPr>
          <a:xfrm>
            <a:off x="1117600" y="3700463"/>
            <a:ext cx="241300" cy="17780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schemeClr val="tx1"/>
              </a:solidFill>
            </a:endParaRPr>
          </a:p>
        </p:txBody>
      </p:sp>
      <p:pic>
        <p:nvPicPr>
          <p:cNvPr id="5128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674688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2" descr="C:\Users\jmt\AppData\Local\Microsoft\Windows\Temporary Internet Files\Content.IE5\2SNEKL4L\MC900232365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630238"/>
            <a:ext cx="1081088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2" descr="C:\Users\jmt\AppData\Local\Microsoft\Windows\Temporary Internet Files\Content.IE5\K721TR1I\MC900056116[2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81300"/>
            <a:ext cx="631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C:\Users\jmt\AppData\Local\Microsoft\Windows\Temporary Internet Files\Content.IE5\2SNEKL4L\MC900351636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25" y="4243388"/>
            <a:ext cx="8016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02 Concerto pour violon en la mineur - andant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 advTm="1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r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8683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sz="2400" dirty="0" smtClean="0"/>
              <a:t>INFA : Institut National de Formation Appliquée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/>
          <a:lstStyle/>
          <a:p>
            <a:pPr eaLnBrk="1" hangingPunct="1">
              <a:buFont typeface="Wingdings" pitchFamily="2" charset="2"/>
              <a:buChar char="v"/>
              <a:defRPr/>
            </a:pPr>
            <a:r>
              <a:rPr lang="fr-FR" sz="2000" dirty="0" smtClean="0"/>
              <a:t>Adultes envoyés par l’Office Français</a:t>
            </a:r>
            <a:r>
              <a:rPr lang="fr-FR" sz="2000" dirty="0"/>
              <a:t> </a:t>
            </a:r>
            <a:r>
              <a:rPr lang="fr-FR" sz="2000" dirty="0" smtClean="0"/>
              <a:t>de l’Intégration pour obtenir leur carte de séjour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fr-FR" sz="2000" dirty="0" smtClean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fr-FR" sz="2000" dirty="0"/>
              <a:t> </a:t>
            </a:r>
            <a:r>
              <a:rPr lang="fr-FR" sz="2000" dirty="0" smtClean="0"/>
              <a:t>                </a:t>
            </a:r>
            <a:r>
              <a:rPr lang="fr-FR" sz="2000" i="1" dirty="0" smtClean="0"/>
              <a:t>Ils sont arrivés en France depuis 2 mois ou plus et ne comprennent ni ne lisent notre langue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fr-FR" sz="2000" i="1" dirty="0" smtClean="0"/>
              <a:t>Alors,</a:t>
            </a:r>
            <a:endParaRPr lang="fr-FR" sz="2000" i="1" dirty="0"/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fr-FR" sz="1600" i="1" dirty="0" smtClean="0"/>
              <a:t>Les méthodes pédagogiques : enseigner avec son corps, avec de la mélodie, avec des jeux de rôles, en faisant intervenir des objets.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fr-FR" sz="1600" i="1" dirty="0" smtClean="0"/>
              <a:t>Nous devenons, les </a:t>
            </a:r>
            <a:r>
              <a:rPr lang="fr-FR" sz="1600" b="1" i="1" dirty="0" smtClean="0"/>
              <a:t>maçons</a:t>
            </a:r>
            <a:r>
              <a:rPr lang="fr-FR" sz="1600" i="1" dirty="0" smtClean="0"/>
              <a:t> des mots, des phrases en inventant du matériel pédagogique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endParaRPr lang="fr-FR" sz="1600" i="1" dirty="0" smtClean="0"/>
          </a:p>
          <a:p>
            <a:pPr eaLnBrk="1" hangingPunct="1">
              <a:buFont typeface="Wingdings" pitchFamily="2" charset="2"/>
              <a:buChar char="v"/>
              <a:defRPr/>
            </a:pPr>
            <a:r>
              <a:rPr lang="fr-FR" sz="2000" i="1" dirty="0" smtClean="0"/>
              <a:t>Présentation aux diplômes officiels de l’Education </a:t>
            </a:r>
            <a:r>
              <a:rPr lang="fr-FR" sz="2000" i="1" dirty="0"/>
              <a:t>N</a:t>
            </a:r>
            <a:r>
              <a:rPr lang="fr-FR" sz="2000" i="1" dirty="0" smtClean="0"/>
              <a:t>ationale : DIFL, DEFL</a:t>
            </a:r>
          </a:p>
          <a:p>
            <a:pPr eaLnBrk="1" hangingPunct="1">
              <a:buFont typeface="Wingdings" pitchFamily="2" charset="2"/>
              <a:buChar char="v"/>
              <a:defRPr/>
            </a:pPr>
            <a:endParaRPr lang="fr-FR" sz="2000" i="1" dirty="0" smtClean="0"/>
          </a:p>
          <a:p>
            <a:pPr marL="0" indent="0" algn="ctr" eaLnBrk="1" hangingPunct="1">
              <a:buFont typeface="Arial" charset="0"/>
              <a:buNone/>
              <a:defRPr/>
            </a:pP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Fréquence : 2 fois par semaine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E2C4A8-BB8E-4D0A-856D-5293A8AEBAD3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pic>
        <p:nvPicPr>
          <p:cNvPr id="6151" name="Espace réservé du contenu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7" descr="C:\Users\jmt\AppData\Local\Microsoft\Windows\Temporary Internet Files\Content.IE5\2SNEKL4L\MC90043985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692150"/>
            <a:ext cx="76041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fr-FR" sz="2800" dirty="0" smtClean="0"/>
              <a:t>Protection Judiciaire de la Jeunesse</a:t>
            </a:r>
          </a:p>
        </p:txBody>
      </p:sp>
      <p:sp>
        <p:nvSpPr>
          <p:cNvPr id="2048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96887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/>
          <a:lstStyle/>
          <a:p>
            <a:pPr eaLnBrk="1" hangingPunct="1">
              <a:buClr>
                <a:srgbClr val="FF0000"/>
              </a:buClr>
              <a:defRPr/>
            </a:pPr>
            <a:r>
              <a:rPr lang="fr-FR" sz="2000" dirty="0" smtClean="0"/>
              <a:t>Mineurs de 13 à 17 ans, placés par le juge des enfants dans le Centre Educatif Fermé du Var. Ils ont déjà été incarcérés ou sont en attente de jugement pour éviter la prison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fr-FR" sz="2000" dirty="0" smtClean="0"/>
              <a:t>Ils ont quitté l’école en CM2, en 6° ou en 5° ……</a:t>
            </a:r>
          </a:p>
          <a:p>
            <a:pPr eaLnBrk="1" hangingPunct="1">
              <a:buClr>
                <a:srgbClr val="FF0000"/>
              </a:buClr>
              <a:defRPr/>
            </a:pPr>
            <a:r>
              <a:rPr lang="fr-FR" sz="2000" dirty="0" smtClean="0"/>
              <a:t>Ils sont déstructurés, désocialisés, en souffrance.</a:t>
            </a:r>
          </a:p>
          <a:p>
            <a:pPr eaLnBrk="1" hangingPunct="1">
              <a:buClr>
                <a:srgbClr val="FF0000"/>
              </a:buClr>
              <a:defRPr/>
            </a:pPr>
            <a:endParaRPr lang="fr-FR" sz="2000" dirty="0"/>
          </a:p>
          <a:p>
            <a:pPr eaLnBrk="1" hangingPunct="1">
              <a:buClr>
                <a:srgbClr val="007434"/>
              </a:buClr>
              <a:buFont typeface="Wingdings" pitchFamily="2" charset="2"/>
              <a:buChar char="Ø"/>
              <a:defRPr/>
            </a:pPr>
            <a:r>
              <a:rPr lang="fr-FR" sz="2000" dirty="0" smtClean="0"/>
              <a:t>Avec beaucoup d’affectivité, de fermeté, de limites et par des méthodes pédagogiques originales et individuelles ils sont invités </a:t>
            </a:r>
          </a:p>
          <a:p>
            <a:pPr lvl="1" eaLnBrk="1" hangingPunct="1">
              <a:buClr>
                <a:srgbClr val="007434"/>
              </a:buClr>
              <a:buFont typeface="Arial" pitchFamily="34" charset="0"/>
              <a:buChar char="•"/>
              <a:defRPr/>
            </a:pPr>
            <a:r>
              <a:rPr lang="fr-FR" sz="1600" dirty="0" smtClean="0"/>
              <a:t>à être reporter, journaliste</a:t>
            </a:r>
          </a:p>
          <a:p>
            <a:pPr lvl="1" eaLnBrk="1" hangingPunct="1">
              <a:buClr>
                <a:srgbClr val="007434"/>
              </a:buClr>
              <a:buFont typeface="Arial" pitchFamily="34" charset="0"/>
              <a:buChar char="•"/>
              <a:defRPr/>
            </a:pPr>
            <a:r>
              <a:rPr lang="fr-FR" sz="1600" dirty="0" smtClean="0"/>
              <a:t>à écrire des reportages</a:t>
            </a:r>
          </a:p>
          <a:p>
            <a:pPr lvl="1" eaLnBrk="1" hangingPunct="1">
              <a:buClr>
                <a:srgbClr val="007434"/>
              </a:buClr>
              <a:buFont typeface="Arial" pitchFamily="34" charset="0"/>
              <a:buChar char="•"/>
              <a:defRPr/>
            </a:pPr>
            <a:r>
              <a:rPr lang="fr-FR" sz="1600" dirty="0" smtClean="0"/>
              <a:t>à créer de </a:t>
            </a:r>
            <a:r>
              <a:rPr lang="fr-FR" sz="1600" dirty="0" err="1" smtClean="0"/>
              <a:t>slams</a:t>
            </a:r>
            <a:r>
              <a:rPr lang="fr-FR" sz="1600" dirty="0" smtClean="0"/>
              <a:t> (poésies libres des jeunes )</a:t>
            </a:r>
          </a:p>
          <a:p>
            <a:pPr marL="0" indent="0" eaLnBrk="1" hangingPunct="1">
              <a:buClr>
                <a:srgbClr val="007434"/>
              </a:buClr>
              <a:buFont typeface="Arial" charset="0"/>
              <a:buNone/>
              <a:defRPr/>
            </a:pPr>
            <a:r>
              <a:rPr lang="fr-FR" sz="2000" dirty="0" smtClean="0"/>
              <a:t>       et montrer ainsi leurs capacités, leur valeur personnelle sur un panneau « REPORTER » placé au sein du Centre.</a:t>
            </a:r>
          </a:p>
          <a:p>
            <a:pPr marL="400050" lvl="1" indent="0" eaLnBrk="1" hangingPunct="1">
              <a:buClr>
                <a:srgbClr val="007434"/>
              </a:buClr>
              <a:buFont typeface="Arial" charset="0"/>
              <a:buNone/>
              <a:defRPr/>
            </a:pPr>
            <a:r>
              <a:rPr lang="fr-FR" sz="1600" i="1" dirty="0" smtClean="0"/>
              <a:t>                                                  </a:t>
            </a:r>
            <a:r>
              <a:rPr lang="fr-FR" sz="1600" dirty="0" smtClean="0">
                <a:solidFill>
                  <a:schemeClr val="accent2">
                    <a:lumMod val="75000"/>
                  </a:schemeClr>
                </a:solidFill>
              </a:rPr>
              <a:t>Fréquence : une journée par semaine</a:t>
            </a:r>
            <a:endParaRPr lang="fr-FR" sz="1600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 eaLnBrk="1" hangingPunct="1">
              <a:buClr>
                <a:srgbClr val="007434"/>
              </a:buClr>
              <a:buFont typeface="Arial" charset="0"/>
              <a:buNone/>
              <a:defRPr/>
            </a:pPr>
            <a:endParaRPr lang="fr-FR" sz="2000" dirty="0" smtClean="0"/>
          </a:p>
          <a:p>
            <a:pPr lvl="1" eaLnBrk="1" hangingPunct="1">
              <a:buClr>
                <a:srgbClr val="007434"/>
              </a:buClr>
              <a:buFont typeface="Arial" pitchFamily="34" charset="0"/>
              <a:buChar char="•"/>
              <a:defRPr/>
            </a:pPr>
            <a:endParaRPr lang="fr-FR" sz="16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Novembre 2012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Fondation SNCF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67D10-73F2-4C1F-808F-C82896BD8CDB}" type="slidenum">
              <a:rPr lang="fr-FR"/>
              <a:pPr>
                <a:defRPr/>
              </a:pPr>
              <a:t>6</a:t>
            </a:fld>
            <a:endParaRPr lang="fr-FR"/>
          </a:p>
        </p:txBody>
      </p:sp>
      <p:pic>
        <p:nvPicPr>
          <p:cNvPr id="7175" name="Picture 4" descr="C:\Users\jmt\AppData\Local\Microsoft\Windows\Temporary Internet Files\Content.IE5\152H4LAJ\MC90031888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95288"/>
            <a:ext cx="1008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4714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8" descr="C:\Users\jmt\AppData\Local\Microsoft\Windows\Temporary Internet Files\Content.IE5\K721TR1I\MC90025092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275" y="3860800"/>
            <a:ext cx="5921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C:\Users\jmt\AppData\Local\Microsoft\Windows\Temporary Internet Files\Content.IE5\2SNEKL4L\MC900013429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5300663"/>
            <a:ext cx="468312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2400" dirty="0" smtClean="0"/>
              <a:t>Protection Judiciaire de la Jeunesse</a:t>
            </a:r>
            <a:br>
              <a:rPr lang="fr-FR" sz="2400" dirty="0" smtClean="0"/>
            </a:br>
            <a:r>
              <a:rPr lang="fr-FR" sz="2400" dirty="0" smtClean="0"/>
              <a:t>Centres ouverts du Var</a:t>
            </a:r>
            <a:endParaRPr lang="fr-FR" sz="2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endParaRPr lang="fr-FR" sz="1400" dirty="0" smtClean="0"/>
          </a:p>
          <a:p>
            <a:pPr>
              <a:defRPr/>
            </a:pPr>
            <a:r>
              <a:rPr lang="fr-FR" sz="2400" dirty="0" smtClean="0"/>
              <a:t>Les adolescents rentrent chez eux le soir.</a:t>
            </a:r>
          </a:p>
          <a:p>
            <a:pPr>
              <a:defRPr/>
            </a:pPr>
            <a:endParaRPr lang="fr-FR" sz="1400" dirty="0" smtClean="0"/>
          </a:p>
          <a:p>
            <a:pPr lvl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fr-FR" sz="1800" dirty="0" smtClean="0"/>
              <a:t>Par des jeux de rôles inventés et adaptés : travail sur l’expression orale, écrite, corporelle. (</a:t>
            </a:r>
            <a:r>
              <a:rPr lang="fr-FR" sz="1800" i="1" dirty="0" smtClean="0"/>
              <a:t>Individuellement ou en très petits groupes</a:t>
            </a:r>
            <a:r>
              <a:rPr lang="fr-FR" sz="1800" dirty="0" smtClean="0"/>
              <a:t>)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Ø"/>
              <a:defRPr/>
            </a:pPr>
            <a:endParaRPr lang="fr-FR" sz="1800" dirty="0"/>
          </a:p>
          <a:p>
            <a:pPr lvl="1">
              <a:buClr>
                <a:srgbClr val="FF0000"/>
              </a:buClr>
              <a:buFont typeface="Wingdings" pitchFamily="2" charset="2"/>
              <a:buChar char="Ø"/>
              <a:defRPr/>
            </a:pPr>
            <a:r>
              <a:rPr lang="fr-FR" sz="1800" dirty="0" smtClean="0"/>
              <a:t>Le soutien scolaire, ludique, est parfois possible.</a:t>
            </a:r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676AF1-29B0-49CE-9B9F-C251892A9677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pic>
        <p:nvPicPr>
          <p:cNvPr id="9223" name="Picture 4" descr="C:\Users\jmt\AppData\Local\Microsoft\Windows\Temporary Internet Files\Content.IE5\152H4LAJ\MC900318880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3375"/>
            <a:ext cx="1008063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Espace réservé du contenu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6762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fr-FR" sz="3200" dirty="0" smtClean="0"/>
              <a:t>Formation prévue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endParaRPr lang="fr-FR" sz="2400" dirty="0" smtClean="0"/>
          </a:p>
          <a:p>
            <a:pPr>
              <a:defRPr/>
            </a:pPr>
            <a:endParaRPr lang="fr-FR" sz="2400" dirty="0"/>
          </a:p>
          <a:p>
            <a:pPr>
              <a:defRPr/>
            </a:pPr>
            <a:r>
              <a:rPr lang="fr-FR" sz="2400" dirty="0" smtClean="0"/>
              <a:t>Des journées de formation sont en cours de construction pour les adhérents d’ </a:t>
            </a:r>
            <a:r>
              <a:rPr lang="fr-FR" sz="2400" dirty="0" err="1" smtClean="0"/>
              <a:t>AGIRabcd</a:t>
            </a:r>
            <a:r>
              <a:rPr lang="fr-FR" sz="2400" dirty="0" smtClean="0"/>
              <a:t>, intéressés par l’illettrisme dans le Var et d’autres départements.</a:t>
            </a:r>
            <a:endParaRPr lang="fr-FR" sz="24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2D450D-0934-4EB0-AB5F-B7B3085C843D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pic>
        <p:nvPicPr>
          <p:cNvPr id="10247" name="Espace réservé du contenu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5888"/>
            <a:ext cx="6762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2" descr="C:\Users\jmt\AppData\Local\Microsoft\Windows\Temporary Internet Files\Content.IE5\152H4LAJ\MC900013429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36563"/>
            <a:ext cx="503238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3" descr="C:\Users\jmt\AppData\Local\Microsoft\Windows\Temporary Internet Files\Content.IE5\1F6L12LM\MC90001338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50850"/>
            <a:ext cx="563563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4" descr="C:\Users\jmt\AppData\Local\Microsoft\Windows\Temporary Internet Files\Content.IE5\K721TR1I\MC90036050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4149725"/>
            <a:ext cx="188753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pPr eaLnBrk="1" hangingPunct="1"/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mtClean="0"/>
              <a:t/>
            </a:r>
            <a:br>
              <a:rPr lang="fr-FR" smtClean="0"/>
            </a:br>
            <a:r>
              <a:rPr lang="fr-FR" sz="4000" smtClean="0"/>
              <a:t>Quelques photos du centre fermé de Brignoles, de l’Arbousier, de l’EPAFA, de l’INFA</a:t>
            </a:r>
            <a:endParaRPr 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Novembre 2012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Fondation SNCF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9F973C-20A7-40A9-B85C-FCB2E602A13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4356100" y="4437063"/>
            <a:ext cx="484188" cy="9794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1271" name="Espace réservé du contenu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09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8" descr="C:\Users\jmt\AppData\Local\Microsoft\Windows\Temporary Internet Files\Content.IE5\K721TR1I\MC90042422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344170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000">
        <p:wipe/>
      </p:transition>
    </mc:Choice>
    <mc:Fallback>
      <p:transition spd="slow" advTm="5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ndation SNC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Fondation SNCF</Template>
  <TotalTime>411</TotalTime>
  <Words>592</Words>
  <Application>Microsoft Office PowerPoint</Application>
  <PresentationFormat>Affichage à l'écran (4:3)</PresentationFormat>
  <Paragraphs>129</Paragraphs>
  <Slides>12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Fondation SNCF</vt:lpstr>
      <vt:lpstr>Fondation SNCF  Coups de cœur solidaires 2012 Prévenir l’illettrisme</vt:lpstr>
      <vt:lpstr>AGIRabcd s’implique en France et à  l’étranger pour prévenir l’illettrisme</vt:lpstr>
      <vt:lpstr>Nos approches pédagogiques sont différentes selon les groupes mais toujours en :</vt:lpstr>
      <vt:lpstr>Association Arbousier Association EPAFA</vt:lpstr>
      <vt:lpstr>INFA : Institut National de Formation Appliquée</vt:lpstr>
      <vt:lpstr>Protection Judiciaire de la Jeunesse</vt:lpstr>
      <vt:lpstr>Protection Judiciaire de la Jeunesse Centres ouverts du Var</vt:lpstr>
      <vt:lpstr>Formation prévue</vt:lpstr>
      <vt:lpstr>     Quelques photos du centre fermé de Brignoles, de l’Arbousier, de l’EPAFA, de l’INFA</vt:lpstr>
      <vt:lpstr>Diapositive 10</vt:lpstr>
      <vt:lpstr>Participants Agir / Temps passé pour ces actions</vt:lpstr>
      <vt:lpstr>Diapositive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Fondation SNCF Coups de cœur solidaires 2012 Prévenir l’illetrisme</dc:title>
  <dc:creator>jmt</dc:creator>
  <cp:lastModifiedBy>helene</cp:lastModifiedBy>
  <cp:revision>59</cp:revision>
  <dcterms:created xsi:type="dcterms:W3CDTF">2012-11-15T07:41:52Z</dcterms:created>
  <dcterms:modified xsi:type="dcterms:W3CDTF">2012-11-25T15:06:29Z</dcterms:modified>
</cp:coreProperties>
</file>