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sldIdLst>
    <p:sldId id="269" r:id="rId3"/>
    <p:sldId id="270" r:id="rId4"/>
    <p:sldId id="260" r:id="rId5"/>
    <p:sldId id="274" r:id="rId6"/>
    <p:sldId id="26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1" r:id="rId15"/>
    <p:sldId id="273" r:id="rId16"/>
    <p:sldId id="272" r:id="rId1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A3F5D-73E8-4CC4-86C6-BE716EAC6073}" type="datetimeFigureOut">
              <a:rPr lang="fr-FR"/>
              <a:pPr>
                <a:defRPr/>
              </a:pPr>
              <a:t>02/03/2012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732E1-BAD0-41F6-BB54-0723BCE63A2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A6D78-0083-4B08-A275-FE9BE2F2CD80}" type="datetimeFigureOut">
              <a:rPr lang="fr-FR"/>
              <a:pPr>
                <a:defRPr/>
              </a:pPr>
              <a:t>02/03/2012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9D591-DC8B-49B0-87A5-2E6BB66BBF56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A77F7-A025-43A2-9DB2-592A308FE2B5}" type="datetimeFigureOut">
              <a:rPr lang="fr-FR"/>
              <a:pPr>
                <a:defRPr/>
              </a:pPr>
              <a:t>02/03/2012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2C711-96C0-4AB3-A57B-F6F9DCFF8541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1EEF4-A2A7-4AB0-A84F-616E8F64D9AC}" type="datetimeFigureOut">
              <a:rPr lang="fr-FR"/>
              <a:pPr>
                <a:defRPr/>
              </a:pPr>
              <a:t>02/03/2012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6210B-4131-43B6-BD94-88D3E84F4F1D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9BBEE-0A4E-40CC-A30D-FA33A21D7795}" type="datetimeFigureOut">
              <a:rPr lang="fr-FR"/>
              <a:pPr>
                <a:defRPr/>
              </a:pPr>
              <a:t>02/03/2012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DC654-CD23-40D5-A0BE-5EFA087B10E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A0C2B-A8F2-4C08-9A91-2A776D3D7EB4}" type="datetimeFigureOut">
              <a:rPr lang="fr-FR"/>
              <a:pPr>
                <a:defRPr/>
              </a:pPr>
              <a:t>02/03/2012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134C5-F208-4274-8C00-78BE9D3D346C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7B9FA-986B-41A8-9968-A5F3FE2EA7D3}" type="datetimeFigureOut">
              <a:rPr lang="fr-FR"/>
              <a:pPr>
                <a:defRPr/>
              </a:pPr>
              <a:t>02/03/2012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8EF9F-CA0F-472A-A126-D23C4D237BB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8DE66-CC79-4729-8C97-0DD4F432699E}" type="datetimeFigureOut">
              <a:rPr lang="fr-FR"/>
              <a:pPr>
                <a:defRPr/>
              </a:pPr>
              <a:t>02/03/2012</a:t>
            </a:fld>
            <a:endParaRPr lang="fr-FR" dirty="0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D52A-395D-4A97-8A8A-A15C800C1E49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B2E80-F465-4AE1-B8B4-1E871E996EE8}" type="datetimeFigureOut">
              <a:rPr lang="fr-FR"/>
              <a:pPr>
                <a:defRPr/>
              </a:pPr>
              <a:t>02/03/2012</a:t>
            </a:fld>
            <a:endParaRPr lang="fr-FR" dirty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8DFAB-9FAD-4701-8633-28CCDD42D49F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F11D6-06BA-484B-97FD-04BA27ADE2F7}" type="datetimeFigureOut">
              <a:rPr lang="fr-FR"/>
              <a:pPr>
                <a:defRPr/>
              </a:pPr>
              <a:t>02/03/2012</a:t>
            </a:fld>
            <a:endParaRPr lang="fr-FR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8873D-A67A-4E38-BD97-EA82ACA4FC04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A8D96-93EF-4FC3-BC18-B3EFA21E1884}" type="datetimeFigureOut">
              <a:rPr lang="fr-FR"/>
              <a:pPr>
                <a:defRPr/>
              </a:pPr>
              <a:t>02/03/2012</a:t>
            </a:fld>
            <a:endParaRPr lang="fr-FR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5B8C3-E2B3-41EB-96E3-B2F6B184B58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 userDrawn="1"/>
        </p:nvSpPr>
        <p:spPr>
          <a:xfrm>
            <a:off x="-71438" y="6643688"/>
            <a:ext cx="571501" cy="215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48FDF82-0E8E-4A90-AA69-ACF114E50331}" type="slidenum">
              <a:rPr lang="fr-FR" sz="800">
                <a:latin typeface="+mj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‹N°›</a:t>
            </a:fld>
            <a:endParaRPr lang="fr-FR" sz="800" dirty="0">
              <a:latin typeface="+mj-lt"/>
            </a:endParaRPr>
          </a:p>
        </p:txBody>
      </p:sp>
      <p:pic>
        <p:nvPicPr>
          <p:cNvPr id="1027" name="Image 4" descr="ruban transp..gif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oneTexte 6"/>
          <p:cNvSpPr txBox="1"/>
          <p:nvPr userDrawn="1"/>
        </p:nvSpPr>
        <p:spPr>
          <a:xfrm>
            <a:off x="7715250" y="6124575"/>
            <a:ext cx="142875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200" dirty="0">
                <a:solidFill>
                  <a:srgbClr val="000099"/>
                </a:solidFill>
                <a:latin typeface="+mn-lt"/>
              </a:rPr>
              <a:t>DELEGATION DEPARTEMENTALE</a:t>
            </a:r>
            <a:endParaRPr lang="fr-FR" sz="120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E7D350E-5EDA-4051-9B69-1DA762F8C484}" type="datetimeFigureOut">
              <a:rPr lang="fr-FR"/>
              <a:pPr>
                <a:defRPr/>
              </a:pPr>
              <a:t>02/03/2012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EEBB4B-35D3-42B9-AF37-23BFAF2AB382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2808312"/>
          </a:xfrm>
        </p:spPr>
        <p:txBody>
          <a:bodyPr/>
          <a:lstStyle/>
          <a:p>
            <a:r>
              <a:rPr lang="fr-FR" dirty="0" smtClean="0"/>
              <a:t>Bien </a:t>
            </a:r>
            <a:r>
              <a:rPr lang="fr-FR" dirty="0" smtClean="0">
                <a:solidFill>
                  <a:srgbClr val="FF0000"/>
                </a:solidFill>
              </a:rPr>
              <a:t>Vivre </a:t>
            </a:r>
            <a:r>
              <a:rPr lang="fr-F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sa</a:t>
            </a:r>
            <a:r>
              <a:rPr lang="fr-FR" dirty="0" smtClean="0">
                <a:solidFill>
                  <a:srgbClr val="FF0000"/>
                </a:solidFill>
              </a:rPr>
              <a:t> retraite </a:t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dirty="0" smtClean="0">
                <a:solidFill>
                  <a:srgbClr val="002060"/>
                </a:solidFill>
              </a:rPr>
              <a:t>avec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>
                <a:solidFill>
                  <a:srgbClr val="C00000"/>
                </a:solidFill>
              </a:rPr>
              <a:t>AGIR </a:t>
            </a:r>
            <a:r>
              <a:rPr lang="fr-FR" dirty="0" err="1" smtClean="0">
                <a:solidFill>
                  <a:srgbClr val="C00000"/>
                </a:solidFill>
              </a:rPr>
              <a:t>abcd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188640" y="2276872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-1260648" y="126876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sz="3600" dirty="0" smtClean="0">
                <a:solidFill>
                  <a:srgbClr val="FF0000"/>
                </a:solidFill>
              </a:rPr>
              <a:t>En France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>
                <a:solidFill>
                  <a:srgbClr val="C00000"/>
                </a:solidFill>
              </a:rPr>
              <a:t/>
            </a:r>
            <a:br>
              <a:rPr lang="fr-FR" sz="3600" dirty="0" smtClean="0">
                <a:solidFill>
                  <a:srgbClr val="C00000"/>
                </a:solidFill>
              </a:rPr>
            </a:br>
            <a:r>
              <a:rPr lang="fr-FR" sz="2800" dirty="0" smtClean="0">
                <a:solidFill>
                  <a:srgbClr val="C00000"/>
                </a:solidFill>
              </a:rPr>
              <a:t>Vous pourrez , dans le domaine de l’Intégration Sociale:</a:t>
            </a:r>
            <a:r>
              <a:rPr lang="fr-FR" sz="3200" dirty="0" smtClean="0">
                <a:solidFill>
                  <a:schemeClr val="folHlink"/>
                </a:solidFill>
              </a:rPr>
              <a:t/>
            </a:r>
            <a:br>
              <a:rPr lang="fr-FR" sz="3200" dirty="0" smtClean="0">
                <a:solidFill>
                  <a:schemeClr val="folHlink"/>
                </a:solidFill>
              </a:rPr>
            </a:br>
            <a:r>
              <a:rPr lang="fr-FR" sz="3200" dirty="0" smtClean="0">
                <a:solidFill>
                  <a:schemeClr val="folHlink"/>
                </a:solidFill>
              </a:rPr>
              <a:t/>
            </a:r>
            <a:br>
              <a:rPr lang="fr-FR" sz="3200" dirty="0" smtClean="0">
                <a:solidFill>
                  <a:schemeClr val="folHlink"/>
                </a:solidFill>
              </a:rPr>
            </a:br>
            <a:r>
              <a:rPr lang="fr-FR" sz="3200" dirty="0" smtClean="0">
                <a:solidFill>
                  <a:schemeClr val="folHlink"/>
                </a:solidFill>
              </a:rPr>
              <a:t>-  </a:t>
            </a:r>
            <a:r>
              <a:rPr lang="fr-FR" sz="2400" dirty="0" smtClean="0"/>
              <a:t>Accompagner des jeunes sans repères et les primo-délinquants dans leur démarche de réinsertion </a:t>
            </a:r>
            <a:br>
              <a:rPr lang="fr-FR" sz="2400" dirty="0" smtClean="0"/>
            </a:br>
            <a:r>
              <a:rPr lang="fr-FR" sz="2400" dirty="0" smtClean="0"/>
              <a:t>-  Sensibiliser des jeunes et des seniors au risque routier</a:t>
            </a:r>
            <a:br>
              <a:rPr lang="fr-FR" sz="2400" dirty="0" smtClean="0"/>
            </a:br>
            <a:r>
              <a:rPr lang="fr-FR" sz="2400" dirty="0" smtClean="0"/>
              <a:t>-  Apporter aide, écoute et soutien aux personnes âgées</a:t>
            </a:r>
            <a:br>
              <a:rPr lang="fr-FR" sz="2400" dirty="0" smtClean="0"/>
            </a:br>
            <a:r>
              <a:rPr lang="fr-FR" sz="2400" dirty="0" smtClean="0"/>
              <a:t>-  Assister les populations fragiles dans la gestion de leur budget</a:t>
            </a:r>
            <a:br>
              <a:rPr lang="fr-FR" sz="2400" dirty="0" smtClean="0"/>
            </a:br>
            <a:r>
              <a:rPr lang="fr-FR" sz="2400" dirty="0" smtClean="0"/>
              <a:t>-  Assurer une formations aux déplacements en région Parisienne</a:t>
            </a:r>
            <a:br>
              <a:rPr lang="fr-FR" sz="2400" dirty="0" smtClean="0"/>
            </a:br>
            <a:r>
              <a:rPr lang="fr-FR" sz="2400" dirty="0" smtClean="0"/>
              <a:t>pour des populations maitrisant mal le français </a:t>
            </a:r>
            <a:br>
              <a:rPr lang="fr-FR" sz="2400" dirty="0" smtClean="0"/>
            </a:b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>
                <a:solidFill>
                  <a:schemeClr val="folHlink"/>
                </a:solidFill>
              </a:rPr>
              <a:t/>
            </a:r>
            <a:br>
              <a:rPr lang="fr-FR" sz="3600" dirty="0" smtClean="0">
                <a:solidFill>
                  <a:schemeClr val="folHlink"/>
                </a:solidFill>
              </a:rPr>
            </a:br>
            <a:endParaRPr lang="fr-FR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sz="3600" dirty="0" smtClean="0">
                <a:solidFill>
                  <a:srgbClr val="FF0000"/>
                </a:solidFill>
              </a:rPr>
              <a:t>En France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2800" dirty="0" smtClean="0">
                <a:solidFill>
                  <a:srgbClr val="C00000"/>
                </a:solidFill>
              </a:rPr>
              <a:t>Au sein de l’association, vous pourrez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 </a:t>
            </a:r>
            <a:r>
              <a:rPr lang="fr-FR" sz="2400" dirty="0" smtClean="0"/>
              <a:t>-  Au siège parisien, participer à sa gestion   (communication, formation, finances…) 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-  </a:t>
            </a:r>
            <a:r>
              <a:rPr lang="fr-FR" sz="2400" dirty="0" smtClean="0"/>
              <a:t>Participer à l’animation de votre délégation départementale </a:t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>
                <a:solidFill>
                  <a:srgbClr val="C00000"/>
                </a:solidFill>
              </a:rPr>
              <a:t>Vous pourrez, aussi, prendre des responsabilités </a:t>
            </a:r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ou mener des actions ponctuelles de compétence </a:t>
            </a:r>
            <a:r>
              <a:rPr lang="fr-FR" sz="2400" dirty="0" smtClean="0">
                <a:solidFill>
                  <a:srgbClr val="C00000"/>
                </a:solidFill>
              </a:rPr>
              <a:t>au </a:t>
            </a:r>
            <a:r>
              <a:rPr lang="fr-FR" sz="2400" dirty="0" smtClean="0">
                <a:solidFill>
                  <a:srgbClr val="C00000"/>
                </a:solidFill>
              </a:rPr>
              <a:t>sein d’associations partenaires d’AGIR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3600" dirty="0" smtClean="0">
                <a:solidFill>
                  <a:srgbClr val="FF0000"/>
                </a:solidFill>
              </a:rPr>
              <a:t/>
            </a:r>
            <a:br>
              <a:rPr lang="fr-FR" sz="3600" dirty="0" smtClean="0">
                <a:solidFill>
                  <a:srgbClr val="FF0000"/>
                </a:solidFill>
              </a:rPr>
            </a:b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sz="3600" dirty="0" smtClean="0">
                <a:solidFill>
                  <a:srgbClr val="C00000"/>
                </a:solidFill>
              </a:rPr>
              <a:t>En France</a:t>
            </a:r>
            <a:br>
              <a:rPr lang="fr-FR" sz="3600" dirty="0" smtClean="0">
                <a:solidFill>
                  <a:srgbClr val="C00000"/>
                </a:solidFill>
              </a:rPr>
            </a:br>
            <a:r>
              <a:rPr lang="fr-FR" sz="3600" dirty="0" smtClean="0">
                <a:solidFill>
                  <a:srgbClr val="C00000"/>
                </a:solidFill>
              </a:rPr>
              <a:t/>
            </a:r>
            <a:br>
              <a:rPr lang="fr-FR" sz="3600" dirty="0" smtClean="0">
                <a:solidFill>
                  <a:srgbClr val="C00000"/>
                </a:solidFill>
              </a:rPr>
            </a:br>
            <a:r>
              <a:rPr lang="fr-FR" sz="2800" dirty="0" smtClean="0">
                <a:solidFill>
                  <a:srgbClr val="C00000"/>
                </a:solidFill>
              </a:rPr>
              <a:t>les</a:t>
            </a:r>
            <a:r>
              <a:rPr lang="fr-FR" sz="2800" dirty="0" smtClean="0">
                <a:solidFill>
                  <a:srgbClr val="FF0000"/>
                </a:solidFill>
              </a:rPr>
              <a:t> </a:t>
            </a:r>
            <a:r>
              <a:rPr lang="fr-FR" sz="2800" dirty="0" smtClean="0">
                <a:solidFill>
                  <a:srgbClr val="C00000"/>
                </a:solidFill>
              </a:rPr>
              <a:t> partenaires publics ou associatifs d’AGIR :</a:t>
            </a:r>
            <a:r>
              <a:rPr lang="fr-FR" sz="2400" dirty="0" smtClean="0">
                <a:solidFill>
                  <a:schemeClr val="folHlink"/>
                </a:solidFill>
              </a:rPr>
              <a:t/>
            </a:r>
            <a:br>
              <a:rPr lang="fr-FR" sz="2400" dirty="0" smtClean="0">
                <a:solidFill>
                  <a:schemeClr val="folHlink"/>
                </a:solidFill>
              </a:rPr>
            </a:br>
            <a:r>
              <a:rPr lang="fr-FR" sz="2400" dirty="0" smtClean="0">
                <a:solidFill>
                  <a:schemeClr val="folHlink"/>
                </a:solidFill>
              </a:rPr>
              <a:t/>
            </a:r>
            <a:br>
              <a:rPr lang="fr-FR" sz="2400" dirty="0" smtClean="0">
                <a:solidFill>
                  <a:schemeClr val="folHlink"/>
                </a:solidFill>
              </a:rPr>
            </a:br>
            <a:r>
              <a:rPr lang="fr-FR" sz="2400" dirty="0" smtClean="0">
                <a:solidFill>
                  <a:schemeClr val="folHlink"/>
                </a:solidFill>
              </a:rPr>
              <a:t>-  </a:t>
            </a:r>
            <a:r>
              <a:rPr lang="fr-FR" sz="2400" dirty="0" smtClean="0"/>
              <a:t>Les collectivités territoriales</a:t>
            </a:r>
            <a:br>
              <a:rPr lang="fr-FR" sz="2400" dirty="0" smtClean="0"/>
            </a:br>
            <a:r>
              <a:rPr lang="fr-FR" sz="2400" dirty="0" smtClean="0"/>
              <a:t>-  Les missions locales</a:t>
            </a:r>
            <a:br>
              <a:rPr lang="fr-FR" sz="2400" dirty="0" smtClean="0"/>
            </a:br>
            <a:r>
              <a:rPr lang="fr-FR" sz="2400" dirty="0" smtClean="0"/>
              <a:t>-  Diverses associations de solidarité et ONG: l’ADIE, la fondation de la deuxième chance….</a:t>
            </a:r>
            <a:br>
              <a:rPr lang="fr-FR" sz="2400" dirty="0" smtClean="0"/>
            </a:br>
            <a:r>
              <a:rPr lang="fr-FR" sz="2400" dirty="0" smtClean="0"/>
              <a:t>-  Le réseau France initiative</a:t>
            </a:r>
            <a:br>
              <a:rPr lang="fr-FR" sz="2400" dirty="0" smtClean="0"/>
            </a:br>
            <a:r>
              <a:rPr lang="fr-FR" sz="2400" dirty="0" smtClean="0"/>
              <a:t>-  La protection judiciaire de la jeunesse</a:t>
            </a:r>
            <a:br>
              <a:rPr lang="fr-FR" sz="2400" dirty="0" smtClean="0"/>
            </a:br>
            <a:r>
              <a:rPr lang="fr-FR" sz="2400" dirty="0" smtClean="0"/>
              <a:t>-  Les maisons de solidarité et de l’insertion</a:t>
            </a:r>
            <a:br>
              <a:rPr lang="fr-FR" sz="2400" dirty="0" smtClean="0"/>
            </a:br>
            <a:r>
              <a:rPr lang="fr-FR" sz="2400" dirty="0" smtClean="0"/>
              <a:t>-  Les ESAT*</a:t>
            </a:r>
            <a:br>
              <a:rPr lang="fr-FR" sz="2400" dirty="0" smtClean="0"/>
            </a:br>
            <a:r>
              <a:rPr lang="fr-FR" sz="2400" dirty="0" smtClean="0"/>
              <a:t>   </a:t>
            </a:r>
            <a:r>
              <a:rPr lang="fr-FR" sz="2400" dirty="0" err="1" smtClean="0"/>
              <a:t>Etc</a:t>
            </a:r>
            <a:r>
              <a:rPr lang="fr-FR" sz="2400" dirty="0" smtClean="0"/>
              <a:t>…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fr-FR" sz="3600" dirty="0" smtClean="0">
                <a:solidFill>
                  <a:srgbClr val="FF0000"/>
                </a:solidFill>
              </a:rPr>
              <a:t> Adhérez….c’est simple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2400" dirty="0" smtClean="0"/>
              <a:t> </a:t>
            </a:r>
            <a:br>
              <a:rPr lang="fr-FR" sz="2400" dirty="0" smtClean="0"/>
            </a:br>
            <a:r>
              <a:rPr lang="fr-FR" sz="2400" dirty="0" smtClean="0"/>
              <a:t>Vous prenez rendez vous auprès de la délégation de Paris petite couronne</a:t>
            </a:r>
            <a:r>
              <a:rPr lang="fr-FR" sz="1800" dirty="0" smtClean="0"/>
              <a:t> ( qui couvre le 75 </a:t>
            </a:r>
            <a:r>
              <a:rPr lang="fr-FR" sz="1800" dirty="0" smtClean="0"/>
              <a:t>,</a:t>
            </a:r>
            <a:r>
              <a:rPr lang="fr-FR" sz="1800" dirty="0" smtClean="0"/>
              <a:t> </a:t>
            </a:r>
            <a:r>
              <a:rPr lang="fr-FR" sz="1800" dirty="0" smtClean="0"/>
              <a:t>le </a:t>
            </a:r>
            <a:r>
              <a:rPr lang="fr-FR" sz="1800" dirty="0" smtClean="0"/>
              <a:t>92 et le 94)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Votre interlocuteur vous présentera les activités de la Délégation et vous aidera à choisir celle qui vous convient.</a:t>
            </a:r>
            <a:br>
              <a:rPr lang="fr-FR" sz="2400" dirty="0" smtClean="0"/>
            </a:br>
            <a:r>
              <a:rPr lang="fr-FR" sz="2400" dirty="0" smtClean="0"/>
              <a:t>Vous pourrez aussi apporter votre propre projet de mission</a:t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Adresse:………………………………………..</a:t>
            </a:r>
            <a:br>
              <a:rPr lang="fr-FR" sz="2400" dirty="0" smtClean="0"/>
            </a:br>
            <a:r>
              <a:rPr lang="fr-FR" sz="2400" dirty="0" smtClean="0"/>
              <a:t>Téléphone:………………………………….</a:t>
            </a:r>
            <a:br>
              <a:rPr lang="fr-FR" sz="2400" dirty="0" smtClean="0"/>
            </a:br>
            <a:r>
              <a:rPr lang="fr-FR" sz="2400" dirty="0" smtClean="0"/>
              <a:t>Adresse mail:…………………………………..</a:t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endParaRPr lang="fr-FR" sz="3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pPr algn="l"/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sz="3200" b="1" dirty="0" smtClean="0">
                <a:solidFill>
                  <a:srgbClr val="FF0000"/>
                </a:solidFill>
              </a:rPr>
              <a:t>AGIR </a:t>
            </a:r>
            <a:r>
              <a:rPr lang="fr-FR" sz="3200" b="1" dirty="0" err="1" smtClean="0">
                <a:solidFill>
                  <a:srgbClr val="FF0000"/>
                </a:solidFill>
              </a:rPr>
              <a:t>abcd</a:t>
            </a:r>
            <a:r>
              <a:rPr lang="fr-FR" sz="3200" b="1" dirty="0" smtClean="0">
                <a:solidFill>
                  <a:srgbClr val="FF0000"/>
                </a:solidFill>
              </a:rPr>
              <a:t>, une Association,</a:t>
            </a:r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3200" b="1" dirty="0" smtClean="0"/>
              <a:t>- aux activités variées en France </a:t>
            </a:r>
            <a:br>
              <a:rPr lang="fr-FR" sz="3200" b="1" dirty="0" smtClean="0"/>
            </a:br>
            <a:r>
              <a:rPr lang="fr-FR" sz="3200" b="1" dirty="0" smtClean="0"/>
              <a:t>et à l’étranger</a:t>
            </a:r>
            <a:br>
              <a:rPr lang="fr-FR" sz="3200" b="1" dirty="0" smtClean="0"/>
            </a:br>
            <a:r>
              <a:rPr lang="fr-FR" sz="3200" b="1" dirty="0" smtClean="0"/>
              <a:t>- qui offre des possibilités de mobilité entre les </a:t>
            </a:r>
            <a:r>
              <a:rPr lang="fr-FR" sz="3200" b="1" dirty="0" smtClean="0"/>
              <a:t>activités</a:t>
            </a:r>
            <a:br>
              <a:rPr lang="fr-FR" sz="3200" b="1" dirty="0" smtClean="0"/>
            </a:br>
            <a:r>
              <a:rPr lang="fr-FR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- à l’écoute de ses adhérents</a:t>
            </a:r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3200" b="1" dirty="0" smtClean="0"/>
              <a:t>- dans une ambiance conviviale 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 </a:t>
            </a:r>
            <a:r>
              <a:rPr lang="fr-FR" sz="6000" b="1" dirty="0" smtClean="0">
                <a:solidFill>
                  <a:srgbClr val="C00000"/>
                </a:solidFill>
              </a:rPr>
              <a:t/>
            </a:r>
            <a:br>
              <a:rPr lang="fr-FR" sz="6000" b="1" dirty="0" smtClean="0">
                <a:solidFill>
                  <a:srgbClr val="C00000"/>
                </a:solidFill>
              </a:rPr>
            </a:br>
            <a:endParaRPr lang="fr-FR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fr-FR" sz="3600" dirty="0" smtClean="0">
                <a:solidFill>
                  <a:srgbClr val="FF0000"/>
                </a:solidFill>
              </a:rPr>
              <a:t>Quelques chiffres sur le bénévolat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On estime à environ 14 millions le nombre de bénévoles en </a:t>
            </a:r>
            <a:br>
              <a:rPr lang="fr-FR" sz="2400" dirty="0" smtClean="0"/>
            </a:br>
            <a:r>
              <a:rPr lang="fr-FR" sz="2400" dirty="0" smtClean="0"/>
              <a:t>France, qui animent plus d’un millions d’associations, soit </a:t>
            </a:r>
            <a:br>
              <a:rPr lang="fr-FR" sz="2400" dirty="0" smtClean="0"/>
            </a:br>
            <a:r>
              <a:rPr lang="fr-FR" sz="2400" dirty="0" smtClean="0"/>
              <a:t>un français sur cinq!!</a:t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Le volume d’heures consacrées au bénévolat a augmenté de 5%</a:t>
            </a:r>
            <a:br>
              <a:rPr lang="fr-FR" sz="2400" dirty="0" smtClean="0"/>
            </a:br>
            <a:r>
              <a:rPr lang="fr-FR" sz="2400" dirty="0" smtClean="0"/>
              <a:t>par an depuis 1999.</a:t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Les missions concernent pour moitié les activités sportives </a:t>
            </a:r>
            <a:br>
              <a:rPr lang="fr-FR" sz="2400" dirty="0" smtClean="0"/>
            </a:br>
            <a:r>
              <a:rPr lang="fr-FR" sz="2400" dirty="0" smtClean="0"/>
              <a:t>et de loisir, pour moitié des actions de solidarité ( éducation,</a:t>
            </a:r>
            <a:br>
              <a:rPr lang="fr-FR" sz="2400" dirty="0" smtClean="0"/>
            </a:br>
            <a:r>
              <a:rPr lang="fr-FR" sz="2400" dirty="0" smtClean="0"/>
              <a:t>formation, insertion, action sociale, santé, humanitaire</a:t>
            </a:r>
            <a:br>
              <a:rPr lang="fr-FR" sz="2400" dirty="0" smtClean="0"/>
            </a:br>
            <a:r>
              <a:rPr lang="fr-FR" sz="2400" dirty="0" smtClean="0"/>
              <a:t>développement local…)</a:t>
            </a: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sz="3600" dirty="0" smtClean="0">
                <a:solidFill>
                  <a:srgbClr val="FF0000"/>
                </a:solidFill>
              </a:rPr>
              <a:t>Vous allez prendre votre retraite </a:t>
            </a:r>
            <a:br>
              <a:rPr lang="fr-FR" sz="3600" dirty="0" smtClean="0">
                <a:solidFill>
                  <a:srgbClr val="FF0000"/>
                </a:solidFill>
              </a:rPr>
            </a:br>
            <a:r>
              <a:rPr lang="fr-FR" sz="3600" dirty="0" smtClean="0">
                <a:solidFill>
                  <a:srgbClr val="FF0000"/>
                </a:solidFill>
              </a:rPr>
              <a:t>et vous souhaitez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2400" dirty="0" smtClean="0"/>
              <a:t>-  conserver un lien social</a:t>
            </a:r>
            <a:br>
              <a:rPr lang="fr-FR" sz="2400" dirty="0" smtClean="0"/>
            </a:br>
            <a:r>
              <a:rPr lang="fr-FR" sz="2400" dirty="0" smtClean="0"/>
              <a:t>-  rester utile aux autres et à la société</a:t>
            </a:r>
            <a:br>
              <a:rPr lang="fr-FR" sz="2400" dirty="0" smtClean="0"/>
            </a:br>
            <a:r>
              <a:rPr lang="fr-FR" sz="2400" dirty="0" smtClean="0"/>
              <a:t>-  découvrir de nouvelles personnes et de nouveaux horizons</a:t>
            </a:r>
            <a:br>
              <a:rPr lang="fr-FR" sz="2400" dirty="0" smtClean="0"/>
            </a:br>
            <a:r>
              <a:rPr lang="fr-FR" sz="2400" dirty="0" smtClean="0"/>
              <a:t>-  transmettre vos connaissances et votre savoir faire</a:t>
            </a:r>
            <a:br>
              <a:rPr lang="fr-FR" sz="2400" dirty="0" smtClean="0"/>
            </a:br>
            <a:r>
              <a:rPr lang="fr-FR" sz="2400" dirty="0" smtClean="0"/>
              <a:t>-  acquérir de nouvelles compétences</a:t>
            </a:r>
            <a:br>
              <a:rPr lang="fr-FR" sz="2400" dirty="0" smtClean="0"/>
            </a:br>
            <a:r>
              <a:rPr lang="fr-FR" sz="2400" dirty="0" smtClean="0"/>
              <a:t>-  vous engager dans la vie de la cité</a:t>
            </a:r>
            <a:br>
              <a:rPr lang="fr-FR" sz="2400" dirty="0" smtClean="0"/>
            </a:br>
            <a:r>
              <a:rPr lang="fr-FR" sz="2400" dirty="0" smtClean="0"/>
              <a:t>-  vous mettre au service d’une cause</a:t>
            </a:r>
            <a:br>
              <a:rPr lang="fr-FR" sz="2400" dirty="0" smtClean="0"/>
            </a:br>
            <a:r>
              <a:rPr lang="fr-FR" sz="2400" dirty="0" smtClean="0"/>
              <a:t>-  proposer de nouvelles formes de solidarité</a:t>
            </a:r>
            <a:br>
              <a:rPr lang="fr-FR" sz="2400" dirty="0" smtClean="0"/>
            </a:b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pPr algn="l"/>
            <a:r>
              <a:rPr lang="fr-FR" sz="3600" dirty="0" smtClean="0">
                <a:solidFill>
                  <a:srgbClr val="FF0000"/>
                </a:solidFill>
              </a:rPr>
              <a:t/>
            </a:r>
            <a:br>
              <a:rPr lang="fr-FR" sz="3600" dirty="0" smtClean="0">
                <a:solidFill>
                  <a:srgbClr val="FF0000"/>
                </a:solidFill>
              </a:rPr>
            </a:br>
            <a:r>
              <a:rPr lang="fr-FR" sz="3600" dirty="0" smtClean="0">
                <a:solidFill>
                  <a:srgbClr val="FF0000"/>
                </a:solidFill>
              </a:rPr>
              <a:t>AGIR </a:t>
            </a:r>
            <a:r>
              <a:rPr lang="fr-FR" sz="3600" dirty="0" err="1" smtClean="0">
                <a:solidFill>
                  <a:srgbClr val="FF0000"/>
                </a:solidFill>
              </a:rPr>
              <a:t>abcd</a:t>
            </a:r>
            <a:r>
              <a:rPr lang="fr-FR" sz="3600" dirty="0" smtClean="0">
                <a:solidFill>
                  <a:srgbClr val="FF0000"/>
                </a:solidFill>
              </a:rPr>
              <a:t> répond à votre attente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200" dirty="0" smtClean="0">
                <a:solidFill>
                  <a:srgbClr val="C00000"/>
                </a:solidFill>
              </a:rPr>
              <a:t>AGIR délégation de Paris offre à ses adhérents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-  un accueil personnalisé </a:t>
            </a:r>
            <a:br>
              <a:rPr lang="fr-FR" sz="2400" dirty="0" smtClean="0"/>
            </a:br>
            <a:r>
              <a:rPr lang="fr-FR" sz="2400" dirty="0" smtClean="0"/>
              <a:t>-  </a:t>
            </a:r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un </a:t>
            </a:r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parcours de découverte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-  </a:t>
            </a:r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un accompagnement adapté ( parrainage, formation..)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-  un environnement  convivial</a:t>
            </a:r>
            <a:br>
              <a:rPr lang="fr-FR" sz="2400" dirty="0" smtClean="0"/>
            </a:br>
            <a:r>
              <a:rPr lang="fr-FR" sz="2400" dirty="0" smtClean="0"/>
              <a:t>-  un choix </a:t>
            </a:r>
            <a:r>
              <a:rPr lang="fr-FR" sz="2400" dirty="0" smtClean="0"/>
              <a:t>d’activités et </a:t>
            </a:r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 missions </a:t>
            </a:r>
            <a:r>
              <a:rPr lang="fr-FR" sz="2400" dirty="0" smtClean="0"/>
              <a:t>variées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/>
            <a:r>
              <a:rPr lang="fr-FR" dirty="0" smtClean="0">
                <a:solidFill>
                  <a:srgbClr val="FF0000"/>
                </a:solidFill>
              </a:rPr>
              <a:t>    </a:t>
            </a:r>
            <a:r>
              <a:rPr lang="fr-FR" sz="3600" dirty="0" smtClean="0">
                <a:solidFill>
                  <a:srgbClr val="FF0000"/>
                </a:solidFill>
              </a:rPr>
              <a:t/>
            </a:r>
            <a:br>
              <a:rPr lang="fr-FR" sz="3600" dirty="0" smtClean="0">
                <a:solidFill>
                  <a:srgbClr val="FF0000"/>
                </a:solidFill>
              </a:rPr>
            </a:br>
            <a:r>
              <a:rPr lang="fr-FR" sz="3600" dirty="0" smtClean="0">
                <a:solidFill>
                  <a:srgbClr val="FF0000"/>
                </a:solidFill>
              </a:rPr>
              <a:t>    AGIR </a:t>
            </a:r>
            <a:r>
              <a:rPr lang="fr-FR" sz="3600" dirty="0" err="1" smtClean="0">
                <a:solidFill>
                  <a:srgbClr val="FF0000"/>
                </a:solidFill>
              </a:rPr>
              <a:t>abcd</a:t>
            </a:r>
            <a:r>
              <a:rPr lang="fr-FR" sz="3600" dirty="0" smtClean="0">
                <a:solidFill>
                  <a:srgbClr val="FF0000"/>
                </a:solidFill>
              </a:rPr>
              <a:t> 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dirty="0" smtClean="0">
                <a:solidFill>
                  <a:srgbClr val="FF0000"/>
                </a:solidFill>
              </a:rPr>
              <a:t>   </a:t>
            </a:r>
            <a:r>
              <a:rPr lang="fr-FR" sz="2400" dirty="0" smtClean="0"/>
              <a:t>-</a:t>
            </a:r>
            <a:r>
              <a:rPr lang="fr-FR" dirty="0" smtClean="0"/>
              <a:t> </a:t>
            </a:r>
            <a:r>
              <a:rPr lang="fr-FR" sz="2400" dirty="0" smtClean="0">
                <a:solidFill>
                  <a:srgbClr val="FF0000"/>
                </a:solidFill>
              </a:rPr>
              <a:t>A</a:t>
            </a:r>
            <a:r>
              <a:rPr lang="fr-FR" sz="2400" dirty="0" smtClean="0"/>
              <a:t>ssociation</a:t>
            </a:r>
            <a:r>
              <a:rPr lang="fr-FR" sz="2400" dirty="0" smtClean="0">
                <a:solidFill>
                  <a:srgbClr val="FF0000"/>
                </a:solidFill>
              </a:rPr>
              <a:t> G</a:t>
            </a:r>
            <a:r>
              <a:rPr lang="fr-FR" sz="2400" dirty="0" smtClean="0"/>
              <a:t>énérale des </a:t>
            </a:r>
            <a:r>
              <a:rPr lang="fr-FR" sz="2400" dirty="0" smtClean="0">
                <a:solidFill>
                  <a:srgbClr val="FF0000"/>
                </a:solidFill>
              </a:rPr>
              <a:t>I</a:t>
            </a:r>
            <a:r>
              <a:rPr lang="fr-FR" sz="2400" dirty="0" smtClean="0"/>
              <a:t>ntervenants</a:t>
            </a:r>
            <a:r>
              <a:rPr lang="fr-FR" sz="2400" dirty="0" smtClean="0">
                <a:solidFill>
                  <a:srgbClr val="FF0000"/>
                </a:solidFill>
              </a:rPr>
              <a:t> R</a:t>
            </a:r>
            <a:r>
              <a:rPr lang="fr-FR" sz="2400" dirty="0" smtClean="0"/>
              <a:t>etraités</a:t>
            </a:r>
            <a:br>
              <a:rPr lang="fr-FR" sz="2400" dirty="0" smtClean="0"/>
            </a:br>
            <a:r>
              <a:rPr lang="fr-FR" sz="2400" dirty="0" smtClean="0"/>
              <a:t>        </a:t>
            </a:r>
            <a:r>
              <a:rPr lang="fr-FR" sz="2000" dirty="0" smtClean="0"/>
              <a:t>(</a:t>
            </a:r>
            <a:r>
              <a:rPr lang="fr-FR" sz="2000" dirty="0" smtClean="0">
                <a:solidFill>
                  <a:srgbClr val="FF0000"/>
                </a:solidFill>
              </a:rPr>
              <a:t>A</a:t>
            </a:r>
            <a:r>
              <a:rPr lang="fr-FR" sz="2000" dirty="0" smtClean="0"/>
              <a:t>ctions de </a:t>
            </a:r>
            <a:r>
              <a:rPr lang="fr-FR" sz="2000" dirty="0" smtClean="0">
                <a:solidFill>
                  <a:srgbClr val="FF0000"/>
                </a:solidFill>
              </a:rPr>
              <a:t>B</a:t>
            </a:r>
            <a:r>
              <a:rPr lang="fr-FR" sz="2000" dirty="0" smtClean="0"/>
              <a:t>énévoles pour la </a:t>
            </a:r>
            <a:r>
              <a:rPr lang="fr-FR" sz="2000" dirty="0" smtClean="0">
                <a:solidFill>
                  <a:srgbClr val="FF0000"/>
                </a:solidFill>
              </a:rPr>
              <a:t>C</a:t>
            </a:r>
            <a:r>
              <a:rPr lang="fr-FR" sz="2000" dirty="0" smtClean="0"/>
              <a:t>oopération et le</a:t>
            </a:r>
            <a:br>
              <a:rPr lang="fr-FR" sz="2000" dirty="0" smtClean="0"/>
            </a:br>
            <a:r>
              <a:rPr lang="fr-FR" sz="2000" dirty="0" smtClean="0"/>
              <a:t>         </a:t>
            </a:r>
            <a:r>
              <a:rPr lang="fr-FR" sz="2000" dirty="0" smtClean="0">
                <a:solidFill>
                  <a:srgbClr val="FF0000"/>
                </a:solidFill>
              </a:rPr>
              <a:t>D</a:t>
            </a:r>
            <a:r>
              <a:rPr lang="fr-FR" sz="2000" dirty="0" smtClean="0"/>
              <a:t>éveloppement)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      - </a:t>
            </a:r>
            <a:r>
              <a:rPr lang="fr-FR" sz="2000" dirty="0" smtClean="0"/>
              <a:t>Fondée en 1983</a:t>
            </a:r>
            <a:br>
              <a:rPr lang="fr-FR" sz="2000" dirty="0" smtClean="0"/>
            </a:br>
            <a:r>
              <a:rPr lang="fr-FR" sz="2000" dirty="0" smtClean="0"/>
              <a:t>      - </a:t>
            </a:r>
            <a:r>
              <a:rPr lang="fr-FR" sz="2000" dirty="0" smtClean="0">
                <a:solidFill>
                  <a:srgbClr val="C00000"/>
                </a:solidFill>
              </a:rPr>
              <a:t>« Pour favoriser, susciter et développer, en France     </a:t>
            </a:r>
            <a:br>
              <a:rPr lang="fr-FR" sz="2000" dirty="0" smtClean="0">
                <a:solidFill>
                  <a:srgbClr val="C00000"/>
                </a:solidFill>
              </a:rPr>
            </a:br>
            <a:r>
              <a:rPr lang="fr-FR" sz="2000" dirty="0" smtClean="0">
                <a:solidFill>
                  <a:srgbClr val="C00000"/>
                </a:solidFill>
              </a:rPr>
              <a:t>        et à l’étranger, plus particulièrement dans les pays en voie de </a:t>
            </a:r>
            <a:br>
              <a:rPr lang="fr-FR" sz="2000" dirty="0" smtClean="0">
                <a:solidFill>
                  <a:srgbClr val="C00000"/>
                </a:solidFill>
              </a:rPr>
            </a:br>
            <a:r>
              <a:rPr lang="fr-FR" sz="2000" dirty="0" smtClean="0">
                <a:solidFill>
                  <a:srgbClr val="C00000"/>
                </a:solidFill>
              </a:rPr>
              <a:t>        développement, toutes actions d’intérêt général, de progrès et</a:t>
            </a:r>
            <a:br>
              <a:rPr lang="fr-FR" sz="2000" dirty="0" smtClean="0">
                <a:solidFill>
                  <a:srgbClr val="C00000"/>
                </a:solidFill>
              </a:rPr>
            </a:br>
            <a:r>
              <a:rPr lang="fr-FR" sz="2000" dirty="0" smtClean="0">
                <a:solidFill>
                  <a:srgbClr val="C00000"/>
                </a:solidFill>
              </a:rPr>
              <a:t>        de développement, de type humanitaire, culturel</a:t>
            </a:r>
            <a:br>
              <a:rPr lang="fr-FR" sz="2000" dirty="0" smtClean="0">
                <a:solidFill>
                  <a:srgbClr val="C00000"/>
                </a:solidFill>
              </a:rPr>
            </a:br>
            <a:r>
              <a:rPr lang="fr-FR" sz="2000" dirty="0" smtClean="0">
                <a:solidFill>
                  <a:srgbClr val="C00000"/>
                </a:solidFill>
              </a:rPr>
              <a:t>        ou économique »  </a:t>
            </a:r>
            <a:r>
              <a:rPr lang="fr-FR" sz="2000" dirty="0" smtClean="0"/>
              <a:t>(article 1 des statuts)</a:t>
            </a:r>
            <a:br>
              <a:rPr lang="fr-FR" sz="2000" dirty="0" smtClean="0"/>
            </a:br>
            <a:r>
              <a:rPr lang="fr-FR" sz="2000" dirty="0" smtClean="0"/>
              <a:t>       -  AGIR assure ses missions en nouant des partenariats avec </a:t>
            </a:r>
            <a:br>
              <a:rPr lang="fr-FR" sz="2000" dirty="0" smtClean="0"/>
            </a:br>
            <a:r>
              <a:rPr lang="fr-FR" sz="2000" dirty="0" smtClean="0"/>
              <a:t>         divers organismes ( collectivités territoriales, ONG, Associations ….)            </a:t>
            </a:r>
            <a:br>
              <a:rPr lang="fr-FR" sz="20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endParaRPr lang="fr-FR" sz="2400" dirty="0"/>
          </a:p>
        </p:txBody>
      </p:sp>
      <p:sp>
        <p:nvSpPr>
          <p:cNvPr id="3" name="Rectangle 2"/>
          <p:cNvSpPr/>
          <p:nvPr/>
        </p:nvSpPr>
        <p:spPr>
          <a:xfrm>
            <a:off x="0" y="1"/>
            <a:ext cx="91440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2800" dirty="0" smtClean="0">
              <a:solidFill>
                <a:srgbClr val="FF0000"/>
              </a:solidFill>
            </a:endParaRPr>
          </a:p>
          <a:p>
            <a:endParaRPr lang="fr-FR" sz="2800" dirty="0" smtClean="0">
              <a:solidFill>
                <a:srgbClr val="FF0000"/>
              </a:solidFill>
            </a:endParaRPr>
          </a:p>
          <a:p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/>
            </a:r>
            <a:br>
              <a:rPr lang="fr-FR" sz="2800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sz="3600" dirty="0" smtClean="0">
                <a:solidFill>
                  <a:srgbClr val="FF0000"/>
                </a:solidFill>
              </a:rPr>
              <a:t>AGIR </a:t>
            </a:r>
            <a:r>
              <a:rPr lang="fr-FR" sz="3600" dirty="0" err="1" smtClean="0">
                <a:solidFill>
                  <a:srgbClr val="FF0000"/>
                </a:solidFill>
              </a:rPr>
              <a:t>abcd</a:t>
            </a:r>
            <a:r>
              <a:rPr lang="fr-FR" sz="3600" dirty="0" smtClean="0">
                <a:solidFill>
                  <a:srgbClr val="FF0000"/>
                </a:solidFill>
              </a:rPr>
              <a:t> en quelques chiffres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>
                <a:solidFill>
                  <a:srgbClr val="C00000"/>
                </a:solidFill>
              </a:rPr>
              <a:t> </a:t>
            </a:r>
            <a:r>
              <a:rPr lang="fr-FR" sz="2400" dirty="0" smtClean="0">
                <a:solidFill>
                  <a:srgbClr val="C00000"/>
                </a:solidFill>
              </a:rPr>
              <a:t>AGIR </a:t>
            </a:r>
            <a:r>
              <a:rPr lang="fr-FR" sz="2400" dirty="0" smtClean="0"/>
              <a:t>, c’est:</a:t>
            </a:r>
            <a:br>
              <a:rPr lang="fr-FR" sz="2400" dirty="0" smtClean="0"/>
            </a:br>
            <a:r>
              <a:rPr lang="fr-FR" sz="2400" dirty="0" smtClean="0"/>
              <a:t> -</a:t>
            </a:r>
            <a:r>
              <a:rPr lang="fr-FR" sz="2400" dirty="0" smtClean="0">
                <a:solidFill>
                  <a:schemeClr val="folHlink"/>
                </a:solidFill>
              </a:rPr>
              <a:t> </a:t>
            </a:r>
            <a:r>
              <a:rPr lang="fr-FR" sz="2400" dirty="0" smtClean="0"/>
              <a:t>une des plus grandes associations de seniors en France,  reconnue d’utilité publique, O.N.G., sans but lucratif, apolitique et aconfessionnelle.</a:t>
            </a:r>
            <a:br>
              <a:rPr lang="fr-FR" sz="2400" dirty="0" smtClean="0"/>
            </a:br>
            <a:r>
              <a:rPr lang="fr-FR" sz="2400" dirty="0" smtClean="0"/>
              <a:t> - près de 3000  adhérents dans 120 délégations et antennes en France</a:t>
            </a:r>
            <a:br>
              <a:rPr lang="fr-FR" sz="2400" dirty="0" smtClean="0"/>
            </a:br>
            <a:r>
              <a:rPr lang="fr-FR" sz="2400" dirty="0" smtClean="0"/>
              <a:t> - plus de 15000 missions réalisées en France et dans le monde, correspondant à  900000 journées entre 1983 et aujourd’hui</a:t>
            </a:r>
            <a:br>
              <a:rPr lang="fr-FR" sz="2400" dirty="0" smtClean="0"/>
            </a:br>
            <a:r>
              <a:rPr lang="fr-FR" sz="2400" dirty="0" smtClean="0"/>
              <a:t> - des missions dans plus de 50 pays dans les domaines économiques, culturel, sanitaire, social</a:t>
            </a:r>
            <a:br>
              <a:rPr lang="fr-FR" sz="2400" dirty="0" smtClean="0"/>
            </a:br>
            <a:r>
              <a:rPr lang="fr-FR" sz="2400" b="1" dirty="0" smtClean="0">
                <a:solidFill>
                  <a:srgbClr val="FF0000"/>
                </a:solidFill>
              </a:rPr>
              <a:t>Pour en savoir plus: www.agirabcd.org</a:t>
            </a:r>
            <a:r>
              <a:rPr lang="fr-FR" sz="3600" b="1" dirty="0" smtClean="0"/>
              <a:t/>
            </a:r>
            <a:br>
              <a:rPr lang="fr-FR" sz="3600" b="1" dirty="0" smtClean="0"/>
            </a:br>
            <a:r>
              <a:rPr lang="fr-FR" sz="3600" b="1" dirty="0" smtClean="0"/>
              <a:t/>
            </a:r>
            <a:br>
              <a:rPr lang="fr-FR" sz="3600" b="1" dirty="0" smtClean="0"/>
            </a:br>
            <a:endParaRPr lang="fr-FR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>
                <a:solidFill>
                  <a:srgbClr val="FF0000"/>
                </a:solidFill>
              </a:rPr>
              <a:t/>
            </a:r>
            <a:br>
              <a:rPr lang="fr-FR" sz="3600" dirty="0" smtClean="0">
                <a:solidFill>
                  <a:srgbClr val="FF0000"/>
                </a:solidFill>
              </a:rPr>
            </a:br>
            <a:r>
              <a:rPr lang="fr-FR" sz="3600" dirty="0" smtClean="0">
                <a:solidFill>
                  <a:srgbClr val="FF0000"/>
                </a:solidFill>
              </a:rPr>
              <a:t/>
            </a:r>
            <a:br>
              <a:rPr lang="fr-FR" sz="3600" dirty="0" smtClean="0">
                <a:solidFill>
                  <a:srgbClr val="FF0000"/>
                </a:solidFill>
              </a:rPr>
            </a:br>
            <a:r>
              <a:rPr lang="fr-FR" sz="3600" dirty="0" smtClean="0">
                <a:solidFill>
                  <a:srgbClr val="FF0000"/>
                </a:solidFill>
              </a:rPr>
              <a:t/>
            </a:r>
            <a:br>
              <a:rPr lang="fr-FR" sz="3600" dirty="0" smtClean="0">
                <a:solidFill>
                  <a:srgbClr val="FF0000"/>
                </a:solidFill>
              </a:rPr>
            </a:br>
            <a:r>
              <a:rPr lang="fr-FR" sz="3600" dirty="0" smtClean="0">
                <a:solidFill>
                  <a:srgbClr val="FF0000"/>
                </a:solidFill>
              </a:rPr>
              <a:t>            </a:t>
            </a:r>
            <a:br>
              <a:rPr lang="fr-FR" sz="3600" dirty="0" smtClean="0">
                <a:solidFill>
                  <a:srgbClr val="FF0000"/>
                </a:solidFill>
              </a:rPr>
            </a:br>
            <a:r>
              <a:rPr lang="fr-FR" sz="3600" dirty="0" smtClean="0">
                <a:solidFill>
                  <a:srgbClr val="FF0000"/>
                </a:solidFill>
              </a:rPr>
              <a:t>                   Vos missions à AGIR</a:t>
            </a:r>
            <a:r>
              <a:rPr lang="fr-FR" sz="3600" dirty="0" smtClean="0"/>
              <a:t> </a:t>
            </a:r>
            <a:br>
              <a:rPr lang="fr-FR" sz="3600" dirty="0" smtClean="0"/>
            </a:b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sz="3600" dirty="0" smtClean="0">
                <a:solidFill>
                  <a:srgbClr val="FF0000"/>
                </a:solidFill>
              </a:rPr>
              <a:t>A l’International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2800" dirty="0" smtClean="0">
                <a:solidFill>
                  <a:srgbClr val="C00000"/>
                </a:solidFill>
              </a:rPr>
              <a:t>Vous pourrez intervenir en Afrique, en Amérique  mais aussi en Chine, en Europe de l’est….sur tous les continents dans: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-  l’Education </a:t>
            </a:r>
            <a:r>
              <a:rPr lang="fr-FR" sz="1800" dirty="0" smtClean="0"/>
              <a:t>(cours de français dans le cadre de la francophonie, formation professionnelle…)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-  la création d’infrastructures </a:t>
            </a:r>
            <a:r>
              <a:rPr lang="fr-FR" sz="1800" dirty="0" smtClean="0"/>
              <a:t>( écoles, réseaux …) </a:t>
            </a:r>
            <a:br>
              <a:rPr lang="fr-FR" sz="1800" dirty="0" smtClean="0"/>
            </a:br>
            <a:r>
              <a:rPr lang="fr-FR" sz="2400" dirty="0" smtClean="0"/>
              <a:t> - le Transfert de savoir-faire professionnel</a:t>
            </a:r>
            <a:br>
              <a:rPr lang="fr-FR" sz="2400" dirty="0" smtClean="0"/>
            </a:br>
            <a:r>
              <a:rPr lang="fr-FR" sz="2400" dirty="0" smtClean="0"/>
              <a:t> - la création de </a:t>
            </a:r>
            <a:r>
              <a:rPr lang="fr-FR" sz="2400" dirty="0" smtClean="0"/>
              <a:t>micro-entreprises</a:t>
            </a:r>
            <a:br>
              <a:rPr lang="fr-FR" sz="2400" dirty="0" smtClean="0"/>
            </a:br>
            <a:r>
              <a:rPr lang="fr-FR" sz="2400" dirty="0" smtClean="0"/>
              <a:t> </a:t>
            </a:r>
            <a:r>
              <a:rPr lang="fr-FR" sz="2400" dirty="0" smtClean="0"/>
              <a:t>- </a:t>
            </a:r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 santé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 </a:t>
            </a:r>
            <a:r>
              <a:rPr lang="fr-FR" sz="2400" dirty="0" smtClean="0">
                <a:solidFill>
                  <a:srgbClr val="C00000"/>
                </a:solidFill>
              </a:rPr>
              <a:t>Vous pourrez, aussi, au siège parisien, contribuer à l’organisations de ces missions </a:t>
            </a:r>
            <a:r>
              <a:rPr lang="fr-FR" sz="3600" dirty="0" smtClean="0">
                <a:solidFill>
                  <a:srgbClr val="C00000"/>
                </a:solidFill>
              </a:rPr>
              <a:t/>
            </a:r>
            <a:br>
              <a:rPr lang="fr-FR" sz="3600" dirty="0" smtClean="0">
                <a:solidFill>
                  <a:srgbClr val="C00000"/>
                </a:solidFill>
              </a:rPr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     </a:t>
            </a:r>
            <a:br>
              <a:rPr lang="fr-FR" sz="2400" dirty="0" smtClean="0"/>
            </a:br>
            <a:r>
              <a:rPr lang="fr-FR" sz="3600" dirty="0" smtClean="0"/>
              <a:t/>
            </a:r>
            <a:br>
              <a:rPr lang="fr-FR" sz="3600" dirty="0" smtClean="0"/>
            </a:b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sz="3600" dirty="0" smtClean="0">
                <a:solidFill>
                  <a:srgbClr val="FF0000"/>
                </a:solidFill>
              </a:rPr>
              <a:t>En France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2400" dirty="0" smtClean="0">
                <a:solidFill>
                  <a:srgbClr val="C00000"/>
                </a:solidFill>
              </a:rPr>
              <a:t/>
            </a:r>
            <a:br>
              <a:rPr lang="fr-FR" sz="2400" dirty="0" smtClean="0">
                <a:solidFill>
                  <a:srgbClr val="C00000"/>
                </a:solidFill>
              </a:rPr>
            </a:br>
            <a:r>
              <a:rPr lang="fr-FR" sz="2800" dirty="0" smtClean="0">
                <a:solidFill>
                  <a:srgbClr val="C00000"/>
                </a:solidFill>
              </a:rPr>
              <a:t>Vous pourrez, pour des publics jeunes, adultes ou séniors,</a:t>
            </a:r>
            <a:br>
              <a:rPr lang="fr-FR" sz="2800" dirty="0" smtClean="0">
                <a:solidFill>
                  <a:srgbClr val="C00000"/>
                </a:solidFill>
              </a:rPr>
            </a:br>
            <a:r>
              <a:rPr lang="fr-FR" sz="2800" dirty="0" smtClean="0">
                <a:solidFill>
                  <a:srgbClr val="C00000"/>
                </a:solidFill>
              </a:rPr>
              <a:t>mener des actions: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-  </a:t>
            </a:r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d’ </a:t>
            </a:r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enseignement</a:t>
            </a:r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du français </a:t>
            </a:r>
            <a:r>
              <a:rPr lang="fr-FR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aux étrangers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-  d’ alphabétisation, de lutte contre l’illettrisme</a:t>
            </a:r>
            <a:br>
              <a:rPr lang="fr-FR" sz="2400" dirty="0" smtClean="0"/>
            </a:br>
            <a:r>
              <a:rPr lang="fr-FR" sz="2400" dirty="0" smtClean="0"/>
              <a:t>-  de soutien scolaire </a:t>
            </a:r>
            <a:br>
              <a:rPr lang="fr-FR" sz="2400" dirty="0" smtClean="0"/>
            </a:br>
            <a:r>
              <a:rPr lang="fr-FR" sz="2400" dirty="0" smtClean="0"/>
              <a:t>-  d’initiation à l’informatique et à internet</a:t>
            </a:r>
            <a:r>
              <a:rPr lang="fr-FR" dirty="0" smtClean="0">
                <a:solidFill>
                  <a:schemeClr val="folHlink"/>
                </a:solidFill>
              </a:rPr>
              <a:t/>
            </a:r>
            <a:br>
              <a:rPr lang="fr-FR" dirty="0" smtClean="0">
                <a:solidFill>
                  <a:schemeClr val="folHlink"/>
                </a:solidFill>
              </a:rPr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sz="3600" dirty="0" smtClean="0">
                <a:solidFill>
                  <a:srgbClr val="FF0000"/>
                </a:solidFill>
              </a:rPr>
              <a:t>En France</a:t>
            </a: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>
                <a:solidFill>
                  <a:srgbClr val="C00000"/>
                </a:solidFill>
              </a:rPr>
              <a:t/>
            </a:r>
            <a:br>
              <a:rPr lang="fr-FR" sz="3600" dirty="0" smtClean="0">
                <a:solidFill>
                  <a:srgbClr val="C00000"/>
                </a:solidFill>
              </a:rPr>
            </a:br>
            <a:r>
              <a:rPr lang="fr-FR" sz="2800" dirty="0" smtClean="0">
                <a:solidFill>
                  <a:srgbClr val="C00000"/>
                </a:solidFill>
              </a:rPr>
              <a:t>Vous pourrez, dans le domaine de l’Emploi, mener,  </a:t>
            </a:r>
            <a:br>
              <a:rPr lang="fr-FR" sz="2800" dirty="0" smtClean="0">
                <a:solidFill>
                  <a:srgbClr val="C00000"/>
                </a:solidFill>
              </a:rPr>
            </a:br>
            <a:r>
              <a:rPr lang="fr-FR" sz="2800" dirty="0" smtClean="0">
                <a:solidFill>
                  <a:srgbClr val="C00000"/>
                </a:solidFill>
              </a:rPr>
              <a:t>au bénéfice de populations défavorisées, des actions :</a:t>
            </a:r>
            <a:br>
              <a:rPr lang="fr-FR" sz="2800" dirty="0" smtClean="0">
                <a:solidFill>
                  <a:srgbClr val="C00000"/>
                </a:solidFill>
              </a:rPr>
            </a:br>
            <a:r>
              <a:rPr lang="fr-FR" sz="2400" dirty="0" smtClean="0">
                <a:solidFill>
                  <a:schemeClr val="folHlink"/>
                </a:solidFill>
              </a:rPr>
              <a:t/>
            </a:r>
            <a:br>
              <a:rPr lang="fr-FR" sz="2400" dirty="0" smtClean="0">
                <a:solidFill>
                  <a:schemeClr val="folHlink"/>
                </a:solidFill>
              </a:rPr>
            </a:br>
            <a:r>
              <a:rPr lang="fr-FR" sz="2400" dirty="0" smtClean="0">
                <a:solidFill>
                  <a:schemeClr val="folHlink"/>
                </a:solidFill>
              </a:rPr>
              <a:t>- </a:t>
            </a:r>
            <a:r>
              <a:rPr lang="fr-FR" sz="2400" dirty="0" smtClean="0"/>
              <a:t> d’accompagnement à l’insertion professionnelle </a:t>
            </a:r>
            <a:br>
              <a:rPr lang="fr-FR" sz="2400" dirty="0" smtClean="0"/>
            </a:br>
            <a:r>
              <a:rPr lang="fr-FR" sz="2400" dirty="0" smtClean="0"/>
              <a:t>-  d’assistance à la recherche d’emploi</a:t>
            </a:r>
            <a:br>
              <a:rPr lang="fr-FR" sz="2400" dirty="0" smtClean="0"/>
            </a:br>
            <a:r>
              <a:rPr lang="fr-FR" sz="2400" dirty="0" smtClean="0"/>
              <a:t>-  de formation au code de la route </a:t>
            </a:r>
            <a:br>
              <a:rPr lang="fr-FR" sz="2400" dirty="0" smtClean="0"/>
            </a:br>
            <a:r>
              <a:rPr lang="fr-FR" sz="2400" dirty="0" smtClean="0"/>
              <a:t>-  d’aide à la création de micro entreprises</a:t>
            </a:r>
            <a:br>
              <a:rPr lang="fr-FR" sz="2400" dirty="0" smtClean="0"/>
            </a:br>
            <a:r>
              <a:rPr lang="fr-FR" sz="3600" dirty="0" smtClean="0">
                <a:solidFill>
                  <a:schemeClr val="folHlink"/>
                </a:solidFill>
              </a:rPr>
              <a:t/>
            </a:r>
            <a:br>
              <a:rPr lang="fr-FR" sz="3600" dirty="0" smtClean="0">
                <a:solidFill>
                  <a:schemeClr val="folHlink"/>
                </a:solidFill>
              </a:rPr>
            </a:br>
            <a:endParaRPr lang="fr-FR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37</Words>
  <Application>Microsoft Office PowerPoint</Application>
  <PresentationFormat>Affichage à l'écran (4:3)</PresentationFormat>
  <Paragraphs>18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15</vt:i4>
      </vt:variant>
    </vt:vector>
  </HeadingPairs>
  <TitlesOfParts>
    <vt:vector size="17" baseType="lpstr">
      <vt:lpstr>Thème Office</vt:lpstr>
      <vt:lpstr>1_Thème Office</vt:lpstr>
      <vt:lpstr>Bien Vivre sa retraite  avec  AGIR abcd</vt:lpstr>
      <vt:lpstr>Vous allez prendre votre retraite  et vous souhaitez  -  conserver un lien social -  rester utile aux autres et à la société -  découvrir de nouvelles personnes et de nouveaux horizons -  transmettre vos connaissances et votre savoir faire -  acquérir de nouvelles compétences -  vous engager dans la vie de la cité -  vous mettre au service d’une cause -  proposer de nouvelles formes de solidarité </vt:lpstr>
      <vt:lpstr> AGIR abcd répond à votre attente  AGIR délégation de Paris offre à ses adhérents  -  un accueil personnalisé  -  un parcours de découverte -  un accompagnement adapté ( parrainage, formation..) -  un environnement  convivial -  un choix d’activités et de missions variées  </vt:lpstr>
      <vt:lpstr>         AGIR abcd     - Association Générale des Intervenants Retraités         (Actions de Bénévoles pour la Coopération et le          Développement)       - Fondée en 1983       - « Pour favoriser, susciter et développer, en France              et à l’étranger, plus particulièrement dans les pays en voie de          développement, toutes actions d’intérêt général, de progrès et         de développement, de type humanitaire, culturel         ou économique »  (article 1 des statuts)        -  AGIR assure ses missions en nouant des partenariats avec           divers organismes ( collectivités territoriales, ONG, Associations ….)              </vt:lpstr>
      <vt:lpstr>AGIR abcd en quelques chiffres   AGIR , c’est:  - une des plus grandes associations de seniors en France,  reconnue d’utilité publique, O.N.G., sans but lucratif, apolitique et aconfessionnelle.  - près de 3000  adhérents dans 120 délégations et antennes en France  - plus de 15000 missions réalisées en France et dans le monde, correspondant à  900000 journées entre 1983 et aujourd’hui  - des missions dans plus de 50 pays dans les domaines économiques, culturel, sanitaire, social Pour en savoir plus: www.agirabcd.org  </vt:lpstr>
      <vt:lpstr>                                    Vos missions à AGIR    </vt:lpstr>
      <vt:lpstr>A l’International  Vous pourrez intervenir en Afrique, en Amérique  mais aussi en Chine, en Europe de l’est….sur tous les continents dans:  -  l’Education (cours de français dans le cadre de la francophonie, formation professionnelle…) -  la création d’infrastructures ( écoles, réseaux …)   - le Transfert de savoir-faire professionnel  - la création de micro-entreprises  - la santé   Vous pourrez, aussi, au siège parisien, contribuer à l’organisations de ces missions          </vt:lpstr>
      <vt:lpstr>En France   Vous pourrez, pour des publics jeunes, adultes ou séniors, mener des actions:  -  d’ enseignement du français aux étrangers -  d’ alphabétisation, de lutte contre l’illettrisme -  de soutien scolaire  -  d’initiation à l’informatique et à internet   </vt:lpstr>
      <vt:lpstr>En France   Vous pourrez, dans le domaine de l’Emploi, mener,   au bénéfice de populations défavorisées, des actions :  -  d’accompagnement à l’insertion professionnelle  -  d’assistance à la recherche d’emploi -  de formation au code de la route  -  d’aide à la création de micro entreprises  </vt:lpstr>
      <vt:lpstr>En France  Vous pourrez , dans le domaine de l’Intégration Sociale:  -  Accompagner des jeunes sans repères et les primo-délinquants dans leur démarche de réinsertion  -  Sensibiliser des jeunes et des seniors au risque routier -  Apporter aide, écoute et soutien aux personnes âgées -  Assister les populations fragiles dans la gestion de leur budget -  Assurer une formations aux déplacements en région Parisienne pour des populations maitrisant mal le français    </vt:lpstr>
      <vt:lpstr>En France   Au sein de l’association, vous pourrez  -  Au siège parisien, participer à sa gestion   (communication, formation, finances…)  -  Participer à l’animation de votre délégation départementale   Vous pourrez, aussi, prendre des responsabilités ou mener des actions ponctuelles de compétence au sein d’associations partenaires d’AGIR    </vt:lpstr>
      <vt:lpstr>En France  les  partenaires publics ou associatifs d’AGIR :  -  Les collectivités territoriales -  Les missions locales -  Diverses associations de solidarité et ONG: l’ADIE, la fondation de la deuxième chance…. -  Le réseau France initiative -  La protection judiciaire de la jeunesse -  Les maisons de solidarité et de l’insertion -  Les ESAT*    Etc… </vt:lpstr>
      <vt:lpstr> Adhérez….c’est simple    Vous prenez rendez vous auprès de la délégation de Paris petite couronne ( qui couvre le 75 , le 92 et le 94) Votre interlocuteur vous présentera les activités de la Délégation et vous aidera à choisir celle qui vous convient. Vous pourrez aussi apporter votre propre projet de mission  Adresse:……………………………………….. Téléphone:…………………………………. Adresse mail:…………………………………..  </vt:lpstr>
      <vt:lpstr> AGIR abcd, une Association,   - aux activités variées en France  et à l’étranger - qui offre des possibilités de mobilité entre les activités - à l’écoute de ses adhérents - dans une ambiance conviviale     </vt:lpstr>
      <vt:lpstr>Quelques chiffres sur le bénévolat  On estime à environ 14 millions le nombre de bénévoles en  France, qui animent plus d’un millions d’associations, soit  un français sur cinq!!  Le volume d’heures consacrées au bénévolat a augmenté de 5% par an depuis 1999.  Les missions concernent pour moitié les activités sportives  et de loisir, pour moitié des actions de solidarité ( éducation, formation, insertion, action sociale, santé, humanitaire développement local…)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Lionel</dc:creator>
  <cp:lastModifiedBy>Raymond Gobé</cp:lastModifiedBy>
  <cp:revision>33</cp:revision>
  <dcterms:created xsi:type="dcterms:W3CDTF">2010-07-21T14:10:56Z</dcterms:created>
  <dcterms:modified xsi:type="dcterms:W3CDTF">2012-03-02T10:39:11Z</dcterms:modified>
</cp:coreProperties>
</file>