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9"/>
  </p:notesMasterIdLst>
  <p:sldIdLst>
    <p:sldId id="256" r:id="rId2"/>
    <p:sldId id="268" r:id="rId3"/>
    <p:sldId id="262" r:id="rId4"/>
    <p:sldId id="261" r:id="rId5"/>
    <p:sldId id="264" r:id="rId6"/>
    <p:sldId id="269" r:id="rId7"/>
    <p:sldId id="270" r:id="rId8"/>
  </p:sldIdLst>
  <p:sldSz cx="9144000" cy="6858000" type="screen4x3"/>
  <p:notesSz cx="6877050" cy="10001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29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08" d="100"/>
          <a:sy n="108" d="100"/>
        </p:scale>
        <p:origin x="-672"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fr-FR"/>
          </a:p>
        </p:txBody>
      </p:sp>
      <p:sp>
        <p:nvSpPr>
          <p:cNvPr id="3" name="Espace réservé de la date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19CED18A-DA1D-4410-8247-487BBD25B505}" type="datetimeFigureOut">
              <a:rPr lang="fr-FR" smtClean="0"/>
              <a:pPr/>
              <a:t>2/04/13</a:t>
            </a:fld>
            <a:endParaRPr lang="fr-FR"/>
          </a:p>
        </p:txBody>
      </p:sp>
      <p:sp>
        <p:nvSpPr>
          <p:cNvPr id="4" name="Espace réservé de l'image des diapositives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fr-FR"/>
          </a:p>
        </p:txBody>
      </p:sp>
      <p:sp>
        <p:nvSpPr>
          <p:cNvPr id="5" name="Espace réservé des commentaires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E0F5AB3E-C0B3-4817-A389-1FAFE97431C5}"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D18C81E-EF42-480E-BE3F-4F7E474743FB}" type="datetimeFigureOut">
              <a:rPr lang="fr-FR" smtClean="0"/>
              <a:pPr/>
              <a:t>2/04/13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8C81E-EF42-480E-BE3F-4F7E474743FB}" type="datetimeFigureOut">
              <a:rPr lang="fr-FR" smtClean="0"/>
              <a:pPr/>
              <a:t>2/04/13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8C81E-EF42-480E-BE3F-4F7E474743FB}" type="datetimeFigureOut">
              <a:rPr lang="fr-FR" smtClean="0"/>
              <a:pPr/>
              <a:t>2/04/13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8C81E-EF42-480E-BE3F-4F7E474743FB}" type="datetimeFigureOut">
              <a:rPr lang="fr-FR" smtClean="0"/>
              <a:pPr/>
              <a:t>2/04/13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D18C81E-EF42-480E-BE3F-4F7E474743FB}" type="datetimeFigureOut">
              <a:rPr lang="fr-FR" smtClean="0"/>
              <a:pPr/>
              <a:t>2/04/13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18C81E-EF42-480E-BE3F-4F7E474743FB}" type="datetimeFigureOut">
              <a:rPr lang="fr-FR" smtClean="0"/>
              <a:pPr/>
              <a:t>2/04/13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18C81E-EF42-480E-BE3F-4F7E474743FB}" type="datetimeFigureOut">
              <a:rPr lang="fr-FR" smtClean="0"/>
              <a:pPr/>
              <a:t>2/04/13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D18C81E-EF42-480E-BE3F-4F7E474743FB}" type="datetimeFigureOut">
              <a:rPr lang="fr-FR" smtClean="0"/>
              <a:pPr/>
              <a:t>2/04/13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18C81E-EF42-480E-BE3F-4F7E474743FB}" type="datetimeFigureOut">
              <a:rPr lang="fr-FR" smtClean="0"/>
              <a:pPr/>
              <a:t>2/04/13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18C81E-EF42-480E-BE3F-4F7E474743FB}" type="datetimeFigureOut">
              <a:rPr lang="fr-FR" smtClean="0"/>
              <a:pPr/>
              <a:t>2/04/13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18C81E-EF42-480E-BE3F-4F7E474743FB}" type="datetimeFigureOut">
              <a:rPr lang="fr-FR" smtClean="0"/>
              <a:pPr/>
              <a:t>2/04/13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2E0C2C-FA2C-416C-9291-0A3ACC43C306}"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8C81E-EF42-480E-BE3F-4F7E474743FB}" type="datetimeFigureOut">
              <a:rPr lang="fr-FR" smtClean="0"/>
              <a:pPr/>
              <a:t>2/04/13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E0C2C-FA2C-416C-9291-0A3ACC43C30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0" y="0"/>
            <a:ext cx="10972800" cy="822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0" y="0"/>
            <a:ext cx="10972800" cy="8229600"/>
          </a:xfrm>
          <a:prstGeom prst="rect">
            <a:avLst/>
          </a:prstGeom>
          <a:noFill/>
          <a:ln w="9525">
            <a:noFill/>
            <a:miter lim="800000"/>
            <a:headEnd/>
            <a:tailEnd/>
          </a:ln>
        </p:spPr>
      </p:pic>
      <p:sp>
        <p:nvSpPr>
          <p:cNvPr id="5" name="Text Box 5"/>
          <p:cNvSpPr txBox="1">
            <a:spLocks noChangeArrowheads="1"/>
          </p:cNvSpPr>
          <p:nvPr/>
        </p:nvSpPr>
        <p:spPr bwMode="auto">
          <a:xfrm>
            <a:off x="971600" y="1772816"/>
            <a:ext cx="8352928" cy="1015663"/>
          </a:xfrm>
          <a:prstGeom prst="rect">
            <a:avLst/>
          </a:prstGeom>
          <a:noFill/>
          <a:ln w="9525">
            <a:noFill/>
            <a:miter lim="800000"/>
            <a:headEnd/>
            <a:tailEnd/>
          </a:ln>
        </p:spPr>
        <p:txBody>
          <a:bodyPr wrap="square">
            <a:spAutoFit/>
          </a:bodyPr>
          <a:lstStyle/>
          <a:p>
            <a:r>
              <a:rPr lang="fr-FR" sz="6000" b="1" dirty="0">
                <a:latin typeface="Arial" charset="0"/>
              </a:rPr>
              <a:t>Qui </a:t>
            </a:r>
            <a:r>
              <a:rPr lang="fr-FR" sz="6000" b="1" dirty="0" smtClean="0">
                <a:latin typeface="Arial" charset="0"/>
              </a:rPr>
              <a:t>sommes-nous </a:t>
            </a:r>
            <a:r>
              <a:rPr lang="fr-FR" sz="6000" b="1"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3</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9" name="Text Box 4"/>
          <p:cNvSpPr txBox="1">
            <a:spLocks noChangeArrowheads="1"/>
          </p:cNvSpPr>
          <p:nvPr/>
        </p:nvSpPr>
        <p:spPr bwMode="auto">
          <a:xfrm>
            <a:off x="683568" y="404664"/>
            <a:ext cx="2592388" cy="1098550"/>
          </a:xfrm>
          <a:prstGeom prst="rect">
            <a:avLst/>
          </a:prstGeom>
          <a:noFill/>
          <a:ln w="9525">
            <a:noFill/>
            <a:miter lim="800000"/>
            <a:headEnd/>
            <a:tailEnd/>
          </a:ln>
        </p:spPr>
        <p:txBody>
          <a:bodyPr>
            <a:spAutoFit/>
          </a:bodyPr>
          <a:lstStyle/>
          <a:p>
            <a:r>
              <a:rPr lang="fr-FR" sz="6600" b="1" dirty="0"/>
              <a:t>A</a:t>
            </a:r>
            <a:r>
              <a:rPr lang="fr-FR" sz="2800" b="1" dirty="0"/>
              <a:t>ssociation</a:t>
            </a:r>
          </a:p>
        </p:txBody>
      </p:sp>
      <p:sp>
        <p:nvSpPr>
          <p:cNvPr id="10" name="Text Box 5"/>
          <p:cNvSpPr txBox="1">
            <a:spLocks noChangeArrowheads="1"/>
          </p:cNvSpPr>
          <p:nvPr/>
        </p:nvSpPr>
        <p:spPr bwMode="auto">
          <a:xfrm>
            <a:off x="1547664" y="1340768"/>
            <a:ext cx="2519363" cy="1098550"/>
          </a:xfrm>
          <a:prstGeom prst="rect">
            <a:avLst/>
          </a:prstGeom>
          <a:noFill/>
          <a:ln w="9525">
            <a:noFill/>
            <a:miter lim="800000"/>
            <a:headEnd/>
            <a:tailEnd/>
          </a:ln>
        </p:spPr>
        <p:txBody>
          <a:bodyPr>
            <a:spAutoFit/>
          </a:bodyPr>
          <a:lstStyle/>
          <a:p>
            <a:r>
              <a:rPr lang="fr-FR" sz="6600" b="1" dirty="0"/>
              <a:t>G</a:t>
            </a:r>
            <a:r>
              <a:rPr lang="fr-FR" sz="2800" b="1" dirty="0"/>
              <a:t>énérale</a:t>
            </a:r>
          </a:p>
        </p:txBody>
      </p:sp>
      <p:sp>
        <p:nvSpPr>
          <p:cNvPr id="11" name="Text Box 6"/>
          <p:cNvSpPr txBox="1">
            <a:spLocks noChangeArrowheads="1"/>
          </p:cNvSpPr>
          <p:nvPr/>
        </p:nvSpPr>
        <p:spPr bwMode="auto">
          <a:xfrm>
            <a:off x="4716016" y="3284984"/>
            <a:ext cx="2232025" cy="1098550"/>
          </a:xfrm>
          <a:prstGeom prst="rect">
            <a:avLst/>
          </a:prstGeom>
          <a:noFill/>
          <a:ln w="9525">
            <a:noFill/>
            <a:miter lim="800000"/>
            <a:headEnd/>
            <a:tailEnd/>
          </a:ln>
        </p:spPr>
        <p:txBody>
          <a:bodyPr>
            <a:spAutoFit/>
          </a:bodyPr>
          <a:lstStyle/>
          <a:p>
            <a:r>
              <a:rPr lang="fr-FR" sz="6600" b="1" dirty="0"/>
              <a:t>R</a:t>
            </a:r>
            <a:r>
              <a:rPr lang="fr-FR" sz="2800" b="1" dirty="0"/>
              <a:t>etraités</a:t>
            </a:r>
          </a:p>
        </p:txBody>
      </p:sp>
      <p:sp>
        <p:nvSpPr>
          <p:cNvPr id="12" name="Text Box 7"/>
          <p:cNvSpPr txBox="1">
            <a:spLocks noChangeArrowheads="1"/>
          </p:cNvSpPr>
          <p:nvPr/>
        </p:nvSpPr>
        <p:spPr bwMode="auto">
          <a:xfrm>
            <a:off x="2555776" y="2348880"/>
            <a:ext cx="3097213" cy="1098550"/>
          </a:xfrm>
          <a:prstGeom prst="rect">
            <a:avLst/>
          </a:prstGeom>
          <a:noFill/>
          <a:ln w="9525">
            <a:noFill/>
            <a:miter lim="800000"/>
            <a:headEnd/>
            <a:tailEnd/>
          </a:ln>
        </p:spPr>
        <p:txBody>
          <a:bodyPr>
            <a:spAutoFit/>
          </a:bodyPr>
          <a:lstStyle/>
          <a:p>
            <a:r>
              <a:rPr lang="fr-FR" sz="2800" b="1" dirty="0"/>
              <a:t>des </a:t>
            </a:r>
            <a:r>
              <a:rPr lang="fr-FR" sz="6600" b="1" dirty="0"/>
              <a:t>I</a:t>
            </a:r>
            <a:r>
              <a:rPr lang="fr-FR" sz="2800" b="1" dirty="0"/>
              <a:t>ntervenants</a:t>
            </a:r>
          </a:p>
        </p:txBody>
      </p:sp>
      <p:sp>
        <p:nvSpPr>
          <p:cNvPr id="13" name="Rectangle 8"/>
          <p:cNvSpPr>
            <a:spLocks noChangeArrowheads="1"/>
          </p:cNvSpPr>
          <p:nvPr/>
        </p:nvSpPr>
        <p:spPr bwMode="auto">
          <a:xfrm>
            <a:off x="899592" y="4941168"/>
            <a:ext cx="7023100" cy="677108"/>
          </a:xfrm>
          <a:prstGeom prst="rect">
            <a:avLst/>
          </a:prstGeom>
          <a:noFill/>
          <a:ln w="9525">
            <a:noFill/>
            <a:miter lim="800000"/>
            <a:headEnd/>
            <a:tailEnd/>
          </a:ln>
        </p:spPr>
        <p:txBody>
          <a:bodyPr wrap="square" lIns="0" tIns="0" rIns="0" bIns="0">
            <a:spAutoFit/>
          </a:bodyPr>
          <a:lstStyle/>
          <a:p>
            <a:pPr algn="ctr"/>
            <a:r>
              <a:rPr lang="fr-FR" sz="1500" b="1" dirty="0">
                <a:solidFill>
                  <a:srgbClr val="000080"/>
                </a:solidFill>
                <a:latin typeface="Arial Narrow" pitchFamily="34" charset="0"/>
              </a:rPr>
              <a:t>Association loi de 1901 </a:t>
            </a:r>
            <a:r>
              <a:rPr lang="fr-FR" sz="1500" b="1" dirty="0">
                <a:solidFill>
                  <a:srgbClr val="000099"/>
                </a:solidFill>
                <a:latin typeface="Arial Narrow" pitchFamily="34" charset="0"/>
              </a:rPr>
              <a:t>– Reconnue d’utilité publique </a:t>
            </a:r>
            <a:endParaRPr lang="fr-FR" sz="1500" b="1" dirty="0" smtClean="0">
              <a:solidFill>
                <a:srgbClr val="000099"/>
              </a:solidFill>
              <a:latin typeface="Arial Narrow" pitchFamily="34" charset="0"/>
            </a:endParaRPr>
          </a:p>
          <a:p>
            <a:pPr algn="ctr"/>
            <a:r>
              <a:rPr lang="fr-FR" sz="1500" b="1" dirty="0" smtClean="0">
                <a:solidFill>
                  <a:srgbClr val="000099"/>
                </a:solidFill>
                <a:latin typeface="Arial Narrow" pitchFamily="34" charset="0"/>
              </a:rPr>
              <a:t>Siège : 8 </a:t>
            </a:r>
            <a:r>
              <a:rPr lang="fr-FR" sz="1500" b="1" dirty="0">
                <a:solidFill>
                  <a:srgbClr val="000099"/>
                </a:solidFill>
                <a:latin typeface="Arial Narrow" pitchFamily="34" charset="0"/>
              </a:rPr>
              <a:t>rue Ambroise Thomas 75009 PARIS</a:t>
            </a:r>
          </a:p>
          <a:p>
            <a:pPr algn="ctr"/>
            <a:r>
              <a:rPr lang="fr-FR" sz="1400" b="1" dirty="0">
                <a:solidFill>
                  <a:srgbClr val="000099"/>
                </a:solidFill>
                <a:latin typeface="Arial Narrow" pitchFamily="34" charset="0"/>
              </a:rPr>
              <a:t>Agrée </a:t>
            </a:r>
            <a:r>
              <a:rPr lang="fr-FR" sz="1400" b="1" dirty="0" smtClean="0">
                <a:solidFill>
                  <a:srgbClr val="000099"/>
                </a:solidFill>
                <a:latin typeface="Arial Narrow" pitchFamily="34" charset="0"/>
              </a:rPr>
              <a:t>par </a:t>
            </a:r>
            <a:r>
              <a:rPr lang="fr-FR" sz="1400" b="1" dirty="0">
                <a:solidFill>
                  <a:srgbClr val="000099"/>
                </a:solidFill>
                <a:latin typeface="Arial Narrow" pitchFamily="34" charset="0"/>
              </a:rPr>
              <a:t>le Ministère de l’Education Nationale pour son concours à l’enseignement public</a:t>
            </a:r>
            <a:endParaRPr lang="fr-FR" sz="3200" dirty="0"/>
          </a:p>
        </p:txBody>
      </p:sp>
      <p:sp>
        <p:nvSpPr>
          <p:cNvPr id="14" name="Text Box 9"/>
          <p:cNvSpPr txBox="1">
            <a:spLocks noChangeArrowheads="1"/>
          </p:cNvSpPr>
          <p:nvPr/>
        </p:nvSpPr>
        <p:spPr bwMode="auto">
          <a:xfrm>
            <a:off x="755576" y="4293096"/>
            <a:ext cx="6912767" cy="461665"/>
          </a:xfrm>
          <a:prstGeom prst="rect">
            <a:avLst/>
          </a:prstGeom>
          <a:noFill/>
          <a:ln w="9525">
            <a:noFill/>
            <a:miter lim="800000"/>
            <a:headEnd/>
            <a:tailEnd/>
          </a:ln>
        </p:spPr>
        <p:txBody>
          <a:bodyPr wrap="square">
            <a:spAutoFit/>
          </a:bodyPr>
          <a:lstStyle/>
          <a:p>
            <a:pPr algn="ctr">
              <a:spcBef>
                <a:spcPct val="50000"/>
              </a:spcBef>
            </a:pPr>
            <a:r>
              <a:rPr lang="fr-FR" sz="2400" b="1" dirty="0" smtClean="0"/>
              <a:t>a</a:t>
            </a:r>
            <a:r>
              <a:rPr lang="fr-FR" b="1" dirty="0" smtClean="0"/>
              <a:t>ctions </a:t>
            </a:r>
            <a:r>
              <a:rPr lang="fr-FR" b="1" dirty="0"/>
              <a:t>de </a:t>
            </a:r>
            <a:r>
              <a:rPr lang="fr-FR" sz="2400" b="1" dirty="0" smtClean="0"/>
              <a:t>b</a:t>
            </a:r>
            <a:r>
              <a:rPr lang="fr-FR" b="1" dirty="0" smtClean="0"/>
              <a:t>énévoles </a:t>
            </a:r>
            <a:r>
              <a:rPr lang="fr-FR" b="1" dirty="0"/>
              <a:t>pour la </a:t>
            </a:r>
            <a:r>
              <a:rPr lang="fr-FR" sz="2400" b="1" dirty="0" smtClean="0"/>
              <a:t>c</a:t>
            </a:r>
            <a:r>
              <a:rPr lang="fr-FR" b="1" dirty="0" smtClean="0"/>
              <a:t>oopération </a:t>
            </a:r>
            <a:r>
              <a:rPr lang="fr-FR" b="1" dirty="0"/>
              <a:t>et le </a:t>
            </a:r>
            <a:r>
              <a:rPr lang="fr-FR" sz="2400" b="1" dirty="0" smtClean="0"/>
              <a:t>d</a:t>
            </a:r>
            <a:r>
              <a:rPr lang="fr-FR" b="1" dirty="0" smtClean="0"/>
              <a:t>éveloppement</a:t>
            </a:r>
            <a:endParaRPr lang="fr-FR" b="1" dirty="0"/>
          </a:p>
        </p:txBody>
      </p:sp>
      <p:pic>
        <p:nvPicPr>
          <p:cNvPr id="15" name="Image 14" descr="C:\Users\helene\Documents\AGIR\MODELE_COURRIER_TYPE\Logo DD-Var explicit.gif"/>
          <p:cNvPicPr/>
          <p:nvPr/>
        </p:nvPicPr>
        <p:blipFill>
          <a:blip r:embed="rId3" cstate="print"/>
          <a:srcRect/>
          <a:stretch>
            <a:fillRect/>
          </a:stretch>
        </p:blipFill>
        <p:spPr bwMode="auto">
          <a:xfrm>
            <a:off x="5076056" y="620688"/>
            <a:ext cx="2376264" cy="1584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500"/>
                            </p:stCondLst>
                            <p:childTnLst>
                              <p:par>
                                <p:cTn id="30" presetID="55"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3000" fill="hold"/>
                                        <p:tgtEl>
                                          <p:spTgt spid="13"/>
                                        </p:tgtEl>
                                        <p:attrNameLst>
                                          <p:attrName>ppt_w</p:attrName>
                                        </p:attrNameLst>
                                      </p:cBhvr>
                                      <p:tavLst>
                                        <p:tav tm="0">
                                          <p:val>
                                            <p:strVal val="#ppt_w*0.70"/>
                                          </p:val>
                                        </p:tav>
                                        <p:tav tm="100000">
                                          <p:val>
                                            <p:strVal val="#ppt_w"/>
                                          </p:val>
                                        </p:tav>
                                      </p:tavLst>
                                    </p:anim>
                                    <p:anim calcmode="lin" valueType="num">
                                      <p:cBhvr>
                                        <p:cTn id="33" dur="3000" fill="hold"/>
                                        <p:tgtEl>
                                          <p:spTgt spid="13"/>
                                        </p:tgtEl>
                                        <p:attrNameLst>
                                          <p:attrName>ppt_h</p:attrName>
                                        </p:attrNameLst>
                                      </p:cBhvr>
                                      <p:tavLst>
                                        <p:tav tm="0">
                                          <p:val>
                                            <p:strVal val="#ppt_h"/>
                                          </p:val>
                                        </p:tav>
                                        <p:tav tm="100000">
                                          <p:val>
                                            <p:strVal val="#ppt_h"/>
                                          </p:val>
                                        </p:tav>
                                      </p:tavLst>
                                    </p:anim>
                                    <p:animEffect transition="in" filter="fade">
                                      <p:cBhvr>
                                        <p:cTn id="34"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4</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99392"/>
            <a:ext cx="9144000" cy="6858000"/>
          </a:xfrm>
          <a:prstGeom prst="rect">
            <a:avLst/>
          </a:prstGeom>
          <a:noFill/>
          <a:ln w="9525">
            <a:noFill/>
            <a:miter lim="800000"/>
            <a:headEnd/>
            <a:tailEnd/>
          </a:ln>
        </p:spPr>
      </p:pic>
      <p:sp>
        <p:nvSpPr>
          <p:cNvPr id="8" name="Espace réservé du contenu 7"/>
          <p:cNvSpPr>
            <a:spLocks noGrp="1"/>
          </p:cNvSpPr>
          <p:nvPr>
            <p:ph idx="1"/>
          </p:nvPr>
        </p:nvSpPr>
        <p:spPr>
          <a:xfrm>
            <a:off x="323528" y="3356992"/>
            <a:ext cx="7632848" cy="1800201"/>
          </a:xfrm>
        </p:spPr>
        <p:txBody>
          <a:bodyPr/>
          <a:lstStyle/>
          <a:p>
            <a:r>
              <a:rPr lang="fr-FR" b="1" dirty="0" smtClean="0"/>
              <a:t>L’Association</a:t>
            </a:r>
            <a:r>
              <a:rPr lang="fr-FR" dirty="0" smtClean="0"/>
              <a:t> est une O.N.G., apolitique et non confessionnelle, regroupant des préretraités et des retraités.</a:t>
            </a:r>
          </a:p>
          <a:p>
            <a:endParaRPr lang="fr-FR" dirty="0"/>
          </a:p>
        </p:txBody>
      </p:sp>
      <p:sp>
        <p:nvSpPr>
          <p:cNvPr id="9" name="Rectangle 4"/>
          <p:cNvSpPr>
            <a:spLocks noGrp="1" noChangeArrowheads="1"/>
          </p:cNvSpPr>
          <p:nvPr>
            <p:ph type="title"/>
          </p:nvPr>
        </p:nvSpPr>
        <p:spPr bwMode="auto">
          <a:xfrm>
            <a:off x="251520" y="1196752"/>
            <a:ext cx="7704856" cy="1569660"/>
          </a:xfrm>
          <a:prstGeom prst="rect">
            <a:avLst/>
          </a:prstGeom>
          <a:solidFill>
            <a:srgbClr val="3C29B1"/>
          </a:solidFill>
          <a:ln w="9525">
            <a:noFill/>
            <a:miter lim="800000"/>
            <a:headEnd/>
            <a:tailEnd/>
          </a:ln>
        </p:spPr>
        <p:txBody>
          <a:bodyPr wrap="square" anchor="ctr">
            <a:spAutoFit/>
          </a:bodyPr>
          <a:lstStyle/>
          <a:p>
            <a:r>
              <a:rPr lang="fr-FR" sz="2400" b="1" dirty="0">
                <a:solidFill>
                  <a:schemeClr val="bg1">
                    <a:lumMod val="95000"/>
                  </a:schemeClr>
                </a:solidFill>
                <a:latin typeface="Arial" charset="0"/>
              </a:rPr>
              <a:t>L’Association</a:t>
            </a:r>
            <a:r>
              <a:rPr lang="fr-FR" sz="1800" b="1" dirty="0">
                <a:solidFill>
                  <a:schemeClr val="bg1">
                    <a:lumMod val="95000"/>
                  </a:schemeClr>
                </a:solidFill>
                <a:latin typeface="Arial" charset="0"/>
              </a:rPr>
              <a:t> a inscrit dans ses objectifs la lutte contre toutes les formes d’exclusion, en France et dans le monde. </a:t>
            </a:r>
          </a:p>
          <a:p>
            <a:endParaRPr lang="fr-FR" sz="1800" b="1" dirty="0">
              <a:solidFill>
                <a:schemeClr val="bg1">
                  <a:lumMod val="95000"/>
                </a:schemeClr>
              </a:solidFill>
              <a:latin typeface="Arial" charset="0"/>
            </a:endParaRPr>
          </a:p>
          <a:p>
            <a:r>
              <a:rPr lang="fr-FR" sz="1800" b="1" dirty="0">
                <a:solidFill>
                  <a:schemeClr val="bg1">
                    <a:lumMod val="95000"/>
                  </a:schemeClr>
                </a:solidFill>
                <a:latin typeface="Arial" charset="0"/>
              </a:rPr>
              <a:t>Sa charte lui interdit de porter préjudice aux emplois rémunérés. </a:t>
            </a:r>
          </a:p>
          <a:p>
            <a:pPr algn="ctr"/>
            <a:r>
              <a:rPr lang="fr-FR" sz="1800" b="1" dirty="0" err="1" smtClean="0">
                <a:solidFill>
                  <a:schemeClr val="bg1">
                    <a:lumMod val="95000"/>
                  </a:schemeClr>
                </a:solidFill>
                <a:latin typeface="Arial" charset="0"/>
              </a:rPr>
              <a:t>AGIRabcd</a:t>
            </a:r>
            <a:r>
              <a:rPr lang="fr-FR" sz="1800" b="1" dirty="0" smtClean="0">
                <a:solidFill>
                  <a:schemeClr val="bg1">
                    <a:lumMod val="95000"/>
                  </a:schemeClr>
                </a:solidFill>
                <a:latin typeface="Arial" charset="0"/>
              </a:rPr>
              <a:t> </a:t>
            </a:r>
            <a:r>
              <a:rPr lang="fr-FR" sz="1800" b="1" dirty="0">
                <a:solidFill>
                  <a:schemeClr val="bg1">
                    <a:lumMod val="95000"/>
                  </a:schemeClr>
                </a:solidFill>
                <a:latin typeface="Arial" charset="0"/>
              </a:rPr>
              <a:t>doit, au contraire contribuer à les développer </a:t>
            </a:r>
          </a:p>
        </p:txBody>
      </p:sp>
      <p:pic>
        <p:nvPicPr>
          <p:cNvPr id="10" name="Image 9" descr="C:\Users\helene\Documents\AGIR\MODELE_COURRIER_TYPE\Logo DD-Var explicit.gif"/>
          <p:cNvPicPr/>
          <p:nvPr/>
        </p:nvPicPr>
        <p:blipFill>
          <a:blip r:embed="rId3" cstate="print"/>
          <a:srcRect/>
          <a:stretch>
            <a:fillRect/>
          </a:stretch>
        </p:blipFill>
        <p:spPr bwMode="auto">
          <a:xfrm>
            <a:off x="179512" y="116632"/>
            <a:ext cx="1152128" cy="79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ox(in)">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5</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4"/>
          <p:cNvSpPr>
            <a:spLocks noChangeArrowheads="1"/>
          </p:cNvSpPr>
          <p:nvPr/>
        </p:nvSpPr>
        <p:spPr bwMode="auto">
          <a:xfrm>
            <a:off x="1475656" y="0"/>
            <a:ext cx="5437188" cy="3638550"/>
          </a:xfrm>
          <a:prstGeom prst="rect">
            <a:avLst/>
          </a:prstGeom>
          <a:noFill/>
          <a:ln w="9525">
            <a:noFill/>
            <a:miter lim="800000"/>
            <a:headEnd/>
            <a:tailEnd/>
          </a:ln>
        </p:spPr>
        <p:txBody>
          <a:bodyPr>
            <a:spAutoFit/>
          </a:bodyPr>
          <a:lstStyle/>
          <a:p>
            <a:pPr algn="ctr">
              <a:lnSpc>
                <a:spcPct val="180000"/>
              </a:lnSpc>
            </a:pPr>
            <a:r>
              <a:rPr lang="fr-FR" sz="3200" b="1" dirty="0"/>
              <a:t>Les 4000 adhérents appartiennent</a:t>
            </a:r>
          </a:p>
          <a:p>
            <a:pPr algn="ctr">
              <a:lnSpc>
                <a:spcPct val="180000"/>
              </a:lnSpc>
            </a:pPr>
            <a:r>
              <a:rPr lang="fr-FR" sz="3200" b="1" dirty="0"/>
              <a:t>à toutes</a:t>
            </a:r>
          </a:p>
          <a:p>
            <a:pPr algn="ctr">
              <a:lnSpc>
                <a:spcPct val="180000"/>
              </a:lnSpc>
            </a:pPr>
            <a:r>
              <a:rPr lang="fr-FR" sz="3200" b="1" dirty="0"/>
              <a:t>les catégories professionnelles.</a:t>
            </a:r>
          </a:p>
        </p:txBody>
      </p:sp>
      <p:sp>
        <p:nvSpPr>
          <p:cNvPr id="11" name="Rectangle 4"/>
          <p:cNvSpPr>
            <a:spLocks noChangeArrowheads="1"/>
          </p:cNvSpPr>
          <p:nvPr/>
        </p:nvSpPr>
        <p:spPr bwMode="auto">
          <a:xfrm>
            <a:off x="1619672" y="3717033"/>
            <a:ext cx="5472608" cy="644472"/>
          </a:xfrm>
          <a:prstGeom prst="rect">
            <a:avLst/>
          </a:prstGeom>
          <a:noFill/>
          <a:ln w="9525">
            <a:noFill/>
            <a:miter lim="800000"/>
            <a:headEnd/>
            <a:tailEnd/>
          </a:ln>
        </p:spPr>
        <p:txBody>
          <a:bodyPr wrap="square">
            <a:spAutoFit/>
          </a:bodyPr>
          <a:lstStyle/>
          <a:p>
            <a:pPr algn="ctr">
              <a:lnSpc>
                <a:spcPct val="170000"/>
              </a:lnSpc>
            </a:pPr>
            <a:r>
              <a:rPr lang="fr-FR" sz="2400" b="1" dirty="0">
                <a:solidFill>
                  <a:srgbClr val="3C29B1"/>
                </a:solidFill>
              </a:rPr>
              <a:t>La Délégation </a:t>
            </a:r>
            <a:r>
              <a:rPr lang="fr-FR" sz="2400" b="1" dirty="0" smtClean="0">
                <a:solidFill>
                  <a:srgbClr val="3C29B1"/>
                </a:solidFill>
              </a:rPr>
              <a:t>départementale du Var</a:t>
            </a:r>
            <a:endParaRPr lang="fr-FR" sz="2400" b="1" dirty="0">
              <a:solidFill>
                <a:srgbClr val="3C29B1"/>
              </a:solidFill>
            </a:endParaRPr>
          </a:p>
        </p:txBody>
      </p:sp>
      <p:cxnSp>
        <p:nvCxnSpPr>
          <p:cNvPr id="12" name="Connecteur droit avec flèche 11"/>
          <p:cNvCxnSpPr/>
          <p:nvPr/>
        </p:nvCxnSpPr>
        <p:spPr>
          <a:xfrm rot="10800000" flipV="1">
            <a:off x="2267744" y="4365104"/>
            <a:ext cx="1584325" cy="6429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p:nvPr/>
        </p:nvCxnSpPr>
        <p:spPr>
          <a:xfrm>
            <a:off x="4932040" y="4365104"/>
            <a:ext cx="1641475" cy="6429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 name="Rectangle 7"/>
          <p:cNvSpPr>
            <a:spLocks noChangeArrowheads="1"/>
          </p:cNvSpPr>
          <p:nvPr/>
        </p:nvSpPr>
        <p:spPr bwMode="auto">
          <a:xfrm>
            <a:off x="899592" y="5157192"/>
            <a:ext cx="3119438" cy="457200"/>
          </a:xfrm>
          <a:prstGeom prst="rect">
            <a:avLst/>
          </a:prstGeom>
          <a:noFill/>
          <a:ln w="9525">
            <a:noFill/>
            <a:miter lim="800000"/>
            <a:headEnd/>
            <a:tailEnd/>
          </a:ln>
        </p:spPr>
        <p:txBody>
          <a:bodyPr wrap="none">
            <a:spAutoFit/>
          </a:bodyPr>
          <a:lstStyle/>
          <a:p>
            <a:r>
              <a:rPr lang="fr-FR" sz="2400" b="1" dirty="0"/>
              <a:t>des activités en France</a:t>
            </a:r>
          </a:p>
        </p:txBody>
      </p:sp>
      <p:sp>
        <p:nvSpPr>
          <p:cNvPr id="15" name="Rectangle 8"/>
          <p:cNvSpPr>
            <a:spLocks noChangeArrowheads="1"/>
          </p:cNvSpPr>
          <p:nvPr/>
        </p:nvSpPr>
        <p:spPr bwMode="auto">
          <a:xfrm>
            <a:off x="4572000" y="5085184"/>
            <a:ext cx="3424237" cy="457200"/>
          </a:xfrm>
          <a:prstGeom prst="rect">
            <a:avLst/>
          </a:prstGeom>
          <a:noFill/>
          <a:ln w="9525">
            <a:noFill/>
            <a:miter lim="800000"/>
            <a:headEnd/>
            <a:tailEnd/>
          </a:ln>
        </p:spPr>
        <p:txBody>
          <a:bodyPr wrap="none">
            <a:spAutoFit/>
          </a:bodyPr>
          <a:lstStyle/>
          <a:p>
            <a:r>
              <a:rPr lang="fr-FR" sz="2400" b="1" dirty="0"/>
              <a:t>des activités à l’Etranger</a:t>
            </a:r>
          </a:p>
        </p:txBody>
      </p:sp>
      <p:pic>
        <p:nvPicPr>
          <p:cNvPr id="16" name="Image 15" descr="C:\Users\helene\Documents\AGIR\MODELE_COURRIER_TYPE\Logo DD-Var explicit.gif"/>
          <p:cNvPicPr/>
          <p:nvPr/>
        </p:nvPicPr>
        <p:blipFill>
          <a:blip r:embed="rId3" cstate="print"/>
          <a:srcRect/>
          <a:stretch>
            <a:fillRect/>
          </a:stretch>
        </p:blipFill>
        <p:spPr bwMode="auto">
          <a:xfrm>
            <a:off x="179512" y="116632"/>
            <a:ext cx="1152128" cy="7920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0.70"/>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6</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 name="Titre 1"/>
          <p:cNvSpPr>
            <a:spLocks noGrp="1"/>
          </p:cNvSpPr>
          <p:nvPr>
            <p:ph type="title"/>
          </p:nvPr>
        </p:nvSpPr>
        <p:spPr>
          <a:xfrm>
            <a:off x="107504" y="260648"/>
            <a:ext cx="8229600" cy="1143000"/>
          </a:xfrm>
        </p:spPr>
        <p:txBody>
          <a:bodyPr>
            <a:normAutofit/>
          </a:bodyPr>
          <a:lstStyle/>
          <a:p>
            <a:r>
              <a:rPr lang="fr-FR" sz="4400" dirty="0" smtClean="0">
                <a:solidFill>
                  <a:srgbClr val="0033CC"/>
                </a:solidFill>
              </a:rPr>
              <a:t>Activités à l’international</a:t>
            </a:r>
            <a:endParaRPr lang="fr-FR" sz="4400" dirty="0">
              <a:solidFill>
                <a:srgbClr val="0033CC"/>
              </a:solidFill>
            </a:endParaRPr>
          </a:p>
        </p:txBody>
      </p:sp>
      <p:sp>
        <p:nvSpPr>
          <p:cNvPr id="17" name="Espace réservé du contenu 2"/>
          <p:cNvSpPr>
            <a:spLocks noGrp="1"/>
          </p:cNvSpPr>
          <p:nvPr>
            <p:ph idx="1"/>
          </p:nvPr>
        </p:nvSpPr>
        <p:spPr>
          <a:xfrm>
            <a:off x="539552" y="1988840"/>
            <a:ext cx="6984776" cy="504056"/>
          </a:xfrm>
        </p:spPr>
        <p:txBody>
          <a:bodyPr>
            <a:normAutofit lnSpcReduction="10000"/>
          </a:bodyPr>
          <a:lstStyle/>
          <a:p>
            <a:r>
              <a:rPr lang="fr-FR" sz="2800" dirty="0" smtClean="0"/>
              <a:t>Projet de Solidarité Internationale (P.S.I.)</a:t>
            </a:r>
            <a:endParaRPr lang="fr-FR" sz="2800" dirty="0"/>
          </a:p>
        </p:txBody>
      </p:sp>
      <p:pic>
        <p:nvPicPr>
          <p:cNvPr id="18" name="Image 17"/>
          <p:cNvPicPr/>
          <p:nvPr/>
        </p:nvPicPr>
        <p:blipFill>
          <a:blip r:embed="rId3" cstate="print"/>
          <a:srcRect/>
          <a:stretch>
            <a:fillRect/>
          </a:stretch>
        </p:blipFill>
        <p:spPr bwMode="auto">
          <a:xfrm>
            <a:off x="755576" y="3284984"/>
            <a:ext cx="2520280" cy="21602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ZoneTexte 19"/>
          <p:cNvSpPr txBox="1"/>
          <p:nvPr/>
        </p:nvSpPr>
        <p:spPr>
          <a:xfrm>
            <a:off x="683568" y="2708920"/>
            <a:ext cx="2592288" cy="646331"/>
          </a:xfrm>
          <a:prstGeom prst="rect">
            <a:avLst/>
          </a:prstGeom>
          <a:noFill/>
        </p:spPr>
        <p:txBody>
          <a:bodyPr wrap="square" rtlCol="0">
            <a:spAutoFit/>
          </a:bodyPr>
          <a:lstStyle/>
          <a:p>
            <a:pPr algn="ctr"/>
            <a:r>
              <a:rPr lang="fr-FR" dirty="0" smtClean="0"/>
              <a:t>Réfection d’un orphelinat en Roumanie</a:t>
            </a:r>
            <a:endParaRPr lang="fr-FR" dirty="0"/>
          </a:p>
        </p:txBody>
      </p:sp>
      <p:sp>
        <p:nvSpPr>
          <p:cNvPr id="21" name="ZoneTexte 20"/>
          <p:cNvSpPr txBox="1"/>
          <p:nvPr/>
        </p:nvSpPr>
        <p:spPr>
          <a:xfrm>
            <a:off x="3707904" y="5229200"/>
            <a:ext cx="3744416" cy="646331"/>
          </a:xfrm>
          <a:prstGeom prst="rect">
            <a:avLst/>
          </a:prstGeom>
          <a:noFill/>
        </p:spPr>
        <p:txBody>
          <a:bodyPr wrap="square" rtlCol="0">
            <a:spAutoFit/>
          </a:bodyPr>
          <a:lstStyle/>
          <a:p>
            <a:pPr algn="ctr"/>
            <a:r>
              <a:rPr lang="fr-FR" dirty="0" smtClean="0"/>
              <a:t>Alphabétisation des enfants pygmées du Congo - Brazzaville</a:t>
            </a:r>
            <a:endParaRPr lang="fr-FR" dirty="0"/>
          </a:p>
        </p:txBody>
      </p:sp>
      <p:sp>
        <p:nvSpPr>
          <p:cNvPr id="12" name="Espace réservé du contenu 2"/>
          <p:cNvSpPr txBox="1">
            <a:spLocks/>
          </p:cNvSpPr>
          <p:nvPr/>
        </p:nvSpPr>
        <p:spPr>
          <a:xfrm>
            <a:off x="539552" y="1412776"/>
            <a:ext cx="6984776" cy="50405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Missions</a:t>
            </a:r>
          </a:p>
        </p:txBody>
      </p:sp>
      <p:pic>
        <p:nvPicPr>
          <p:cNvPr id="13" name="Picture 2" descr="C:\Users\helene\Documents\AGIR\Delegation_departementale\INTERNATIONAL\PROJETS_CONGO\PHOTOS_NGOMBE\021 [1024x768].JPG"/>
          <p:cNvPicPr>
            <a:picLocks noChangeAspect="1" noChangeArrowheads="1"/>
          </p:cNvPicPr>
          <p:nvPr/>
        </p:nvPicPr>
        <p:blipFill>
          <a:blip r:embed="rId4" cstate="print"/>
          <a:srcRect/>
          <a:stretch>
            <a:fillRect/>
          </a:stretch>
        </p:blipFill>
        <p:spPr bwMode="auto">
          <a:xfrm>
            <a:off x="3995936" y="2564904"/>
            <a:ext cx="3480288" cy="261048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 13" descr="C:\Users\helene\Documents\AGIR\MODELE_COURRIER_TYPE\Logo DD-Var explicit.gif"/>
          <p:cNvPicPr/>
          <p:nvPr/>
        </p:nvPicPr>
        <p:blipFill>
          <a:blip r:embed="rId5" cstate="print"/>
          <a:srcRect/>
          <a:stretch>
            <a:fillRect/>
          </a:stretch>
        </p:blipFill>
        <p:spPr bwMode="auto">
          <a:xfrm>
            <a:off x="179512" y="116632"/>
            <a:ext cx="1152128" cy="79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0.70"/>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strVal val="#ppt_w*0.70"/>
                                          </p:val>
                                        </p:tav>
                                        <p:tav tm="100000">
                                          <p:val>
                                            <p:strVal val="#ppt_w"/>
                                          </p:val>
                                        </p:tav>
                                      </p:tavLst>
                                    </p:anim>
                                    <p:anim calcmode="lin" valueType="num">
                                      <p:cBhvr>
                                        <p:cTn id="46" dur="1000" fill="hold"/>
                                        <p:tgtEl>
                                          <p:spTgt spid="21"/>
                                        </p:tgtEl>
                                        <p:attrNameLst>
                                          <p:attrName>ppt_h</p:attrName>
                                        </p:attrNameLst>
                                      </p:cBhvr>
                                      <p:tavLst>
                                        <p:tav tm="0">
                                          <p:val>
                                            <p:strVal val="#ppt_h"/>
                                          </p:val>
                                        </p:tav>
                                        <p:tav tm="100000">
                                          <p:val>
                                            <p:strVal val="#ppt_h"/>
                                          </p:val>
                                        </p:tav>
                                      </p:tavLst>
                                    </p:anim>
                                    <p:animEffect transition="in" filter="fade">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P spid="20" grpId="0"/>
      <p:bldP spid="21" grpId="0"/>
      <p:bldP spid="1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7596336" y="6237312"/>
            <a:ext cx="1428750" cy="461963"/>
          </a:xfrm>
          <a:prstGeom prst="rect">
            <a:avLst/>
          </a:prstGeom>
          <a:noFill/>
        </p:spPr>
        <p:txBody>
          <a:bodyPr>
            <a:spAutoFit/>
          </a:bodyPr>
          <a:lstStyle/>
          <a:p>
            <a:pPr algn="ctr" fontAlgn="auto">
              <a:spcBef>
                <a:spcPts val="0"/>
              </a:spcBef>
              <a:spcAft>
                <a:spcPts val="0"/>
              </a:spcAft>
              <a:defRPr/>
            </a:pPr>
            <a:r>
              <a:rPr lang="fr-FR" sz="1200" dirty="0">
                <a:solidFill>
                  <a:srgbClr val="000099"/>
                </a:solidFill>
                <a:latin typeface="+mn-lt"/>
              </a:rPr>
              <a:t>DELEGATION DEPARTEMENTALE</a:t>
            </a:r>
            <a:endParaRPr lang="fr-FR" sz="1200" dirty="0">
              <a:solidFill>
                <a:schemeClr val="bg2">
                  <a:lumMod val="25000"/>
                </a:schemeClr>
              </a:solidFill>
              <a:latin typeface="+mn-lt"/>
            </a:endParaRPr>
          </a:p>
        </p:txBody>
      </p:sp>
      <p:sp>
        <p:nvSpPr>
          <p:cNvPr id="6" name="ZoneTexte 5"/>
          <p:cNvSpPr txBox="1"/>
          <p:nvPr/>
        </p:nvSpPr>
        <p:spPr>
          <a:xfrm>
            <a:off x="80962" y="6796088"/>
            <a:ext cx="571501" cy="215900"/>
          </a:xfrm>
          <a:prstGeom prst="rect">
            <a:avLst/>
          </a:prstGeom>
          <a:noFill/>
        </p:spPr>
        <p:txBody>
          <a:bodyPr>
            <a:spAutoFit/>
          </a:bodyPr>
          <a:lstStyle/>
          <a:p>
            <a:pPr fontAlgn="auto">
              <a:spcBef>
                <a:spcPts val="0"/>
              </a:spcBef>
              <a:spcAft>
                <a:spcPts val="0"/>
              </a:spcAft>
              <a:defRPr/>
            </a:pPr>
            <a:fld id="{8551F9D2-B589-4F6A-B0C7-C0230BD54C1E}" type="slidenum">
              <a:rPr lang="fr-FR" sz="800">
                <a:latin typeface="+mj-lt"/>
              </a:rPr>
              <a:pPr fontAlgn="auto">
                <a:spcBef>
                  <a:spcPts val="0"/>
                </a:spcBef>
                <a:spcAft>
                  <a:spcPts val="0"/>
                </a:spcAft>
                <a:defRPr/>
              </a:pPr>
              <a:t>7</a:t>
            </a:fld>
            <a:endParaRPr lang="fr-FR" sz="800" dirty="0">
              <a:latin typeface="+mj-lt"/>
            </a:endParaRPr>
          </a:p>
        </p:txBody>
      </p:sp>
      <p:pic>
        <p:nvPicPr>
          <p:cNvPr id="7" name="Image 4" descr="ruban trans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 name="Titre 1"/>
          <p:cNvSpPr>
            <a:spLocks noGrp="1"/>
          </p:cNvSpPr>
          <p:nvPr>
            <p:ph type="title"/>
          </p:nvPr>
        </p:nvSpPr>
        <p:spPr>
          <a:xfrm>
            <a:off x="899592" y="260648"/>
            <a:ext cx="6347048" cy="1143000"/>
          </a:xfrm>
        </p:spPr>
        <p:txBody>
          <a:bodyPr>
            <a:normAutofit/>
          </a:bodyPr>
          <a:lstStyle/>
          <a:p>
            <a:r>
              <a:rPr lang="fr-FR" sz="4400" b="1" dirty="0" smtClean="0">
                <a:solidFill>
                  <a:srgbClr val="0033CC"/>
                </a:solidFill>
              </a:rPr>
              <a:t>Activités dans le Var</a:t>
            </a:r>
            <a:endParaRPr lang="fr-FR" sz="4400" b="1" dirty="0">
              <a:solidFill>
                <a:srgbClr val="0033CC"/>
              </a:solidFill>
            </a:endParaRPr>
          </a:p>
        </p:txBody>
      </p:sp>
      <p:pic>
        <p:nvPicPr>
          <p:cNvPr id="16" name="Image 15" descr="C:\Users\helene\Documents\AGIR\MODELE_COURRIER_TYPE\Logo DD-Var explicit.gif"/>
          <p:cNvPicPr/>
          <p:nvPr/>
        </p:nvPicPr>
        <p:blipFill>
          <a:blip r:embed="rId3" cstate="print"/>
          <a:srcRect/>
          <a:stretch>
            <a:fillRect/>
          </a:stretch>
        </p:blipFill>
        <p:spPr bwMode="auto">
          <a:xfrm>
            <a:off x="179512" y="116632"/>
            <a:ext cx="1152128" cy="792088"/>
          </a:xfrm>
          <a:prstGeom prst="rect">
            <a:avLst/>
          </a:prstGeom>
          <a:noFill/>
          <a:ln w="9525">
            <a:noFill/>
            <a:miter lim="800000"/>
            <a:headEnd/>
            <a:tailEnd/>
          </a:ln>
        </p:spPr>
      </p:pic>
      <p:sp>
        <p:nvSpPr>
          <p:cNvPr id="19" name="Espace réservé du contenu 2"/>
          <p:cNvSpPr txBox="1">
            <a:spLocks/>
          </p:cNvSpPr>
          <p:nvPr/>
        </p:nvSpPr>
        <p:spPr>
          <a:xfrm>
            <a:off x="611560" y="1412776"/>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i="0" u="none" strike="noStrike" kern="1200" cap="none" spc="0" normalizeH="0" baseline="0" noProof="0" dirty="0" smtClean="0">
                <a:ln>
                  <a:noFill/>
                </a:ln>
                <a:solidFill>
                  <a:schemeClr val="tx1"/>
                </a:solidFill>
                <a:effectLst/>
                <a:uLnTx/>
                <a:uFillTx/>
                <a:latin typeface="+mn-lt"/>
                <a:ea typeface="+mn-ea"/>
                <a:cs typeface="+mn-cs"/>
              </a:rPr>
              <a:t>Parrainage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Espace réservé du contenu 2"/>
          <p:cNvSpPr txBox="1">
            <a:spLocks/>
          </p:cNvSpPr>
          <p:nvPr/>
        </p:nvSpPr>
        <p:spPr>
          <a:xfrm>
            <a:off x="611560" y="1916832"/>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i="0" u="none" strike="noStrike" kern="1200" cap="none" spc="0" normalizeH="0" baseline="0" noProof="0" dirty="0" smtClean="0">
                <a:ln>
                  <a:noFill/>
                </a:ln>
                <a:solidFill>
                  <a:schemeClr val="tx1"/>
                </a:solidFill>
                <a:effectLst/>
                <a:uLnTx/>
                <a:uFillTx/>
                <a:latin typeface="+mn-lt"/>
                <a:ea typeface="+mn-ea"/>
                <a:cs typeface="+mn-cs"/>
              </a:rPr>
              <a:t>Aide à la création d’entreprises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Espace réservé du contenu 2"/>
          <p:cNvSpPr txBox="1">
            <a:spLocks/>
          </p:cNvSpPr>
          <p:nvPr/>
        </p:nvSpPr>
        <p:spPr>
          <a:xfrm>
            <a:off x="611560" y="2420888"/>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i="0" u="none" strike="noStrike" kern="1200" cap="none" spc="0" normalizeH="0" baseline="0" noProof="0" dirty="0" smtClean="0">
                <a:ln>
                  <a:noFill/>
                </a:ln>
                <a:solidFill>
                  <a:schemeClr val="tx1"/>
                </a:solidFill>
                <a:effectLst/>
                <a:uLnTx/>
                <a:uFillTx/>
                <a:latin typeface="+mn-lt"/>
                <a:ea typeface="+mn-ea"/>
                <a:cs typeface="+mn-cs"/>
              </a:rPr>
              <a:t>Personnes âgées</a:t>
            </a:r>
            <a:r>
              <a:rPr kumimoji="0" lang="fr-FR" sz="3200" i="0" u="none" strike="noStrike" kern="1200" cap="none" spc="0" normalizeH="0" noProof="0" dirty="0" smtClean="0">
                <a:ln>
                  <a:noFill/>
                </a:ln>
                <a:solidFill>
                  <a:schemeClr val="tx1"/>
                </a:solidFill>
                <a:effectLst/>
                <a:uLnTx/>
                <a:uFillTx/>
                <a:latin typeface="+mn-lt"/>
                <a:ea typeface="+mn-ea"/>
                <a:cs typeface="+mn-cs"/>
              </a:rPr>
              <a:t> isolées</a:t>
            </a:r>
            <a:r>
              <a:rPr kumimoji="0" lang="fr-FR" sz="320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Espace réservé du contenu 2"/>
          <p:cNvSpPr txBox="1">
            <a:spLocks/>
          </p:cNvSpPr>
          <p:nvPr/>
        </p:nvSpPr>
        <p:spPr>
          <a:xfrm>
            <a:off x="611560" y="2924944"/>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i="0" u="none" strike="noStrike" kern="1200" cap="none" spc="0" normalizeH="0" baseline="0" noProof="0" dirty="0" smtClean="0">
                <a:ln>
                  <a:noFill/>
                </a:ln>
                <a:solidFill>
                  <a:schemeClr val="tx1"/>
                </a:solidFill>
                <a:effectLst/>
                <a:uLnTx/>
                <a:uFillTx/>
                <a:latin typeface="+mn-lt"/>
                <a:ea typeface="+mn-ea"/>
                <a:cs typeface="+mn-cs"/>
              </a:rPr>
              <a:t>P.J.J.</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Espace réservé du contenu 2"/>
          <p:cNvSpPr txBox="1">
            <a:spLocks/>
          </p:cNvSpPr>
          <p:nvPr/>
        </p:nvSpPr>
        <p:spPr>
          <a:xfrm>
            <a:off x="611560" y="3356992"/>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3200" dirty="0" smtClean="0"/>
              <a:t>Soutien scolaire</a:t>
            </a:r>
            <a:endParaRPr kumimoji="0" lang="fr-FR"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Espace réservé du contenu 2"/>
          <p:cNvSpPr txBox="1">
            <a:spLocks/>
          </p:cNvSpPr>
          <p:nvPr/>
        </p:nvSpPr>
        <p:spPr>
          <a:xfrm>
            <a:off x="611560" y="3861048"/>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i="0" u="none" strike="noStrike" kern="1200" cap="none" spc="0" normalizeH="0" baseline="0" noProof="0" dirty="0" err="1" smtClean="0">
                <a:ln>
                  <a:noFill/>
                </a:ln>
                <a:solidFill>
                  <a:schemeClr val="tx1"/>
                </a:solidFill>
                <a:effectLst/>
                <a:uLnTx/>
                <a:uFillTx/>
                <a:latin typeface="+mn-lt"/>
                <a:ea typeface="+mn-ea"/>
                <a:cs typeface="+mn-cs"/>
              </a:rPr>
              <a:t>AGIRoute</a:t>
            </a:r>
            <a:r>
              <a:rPr kumimoji="0" lang="fr-FR" sz="3200" i="0" u="none" strike="noStrike" kern="1200" cap="none" spc="0" normalizeH="0" baseline="0" noProof="0" dirty="0" smtClean="0">
                <a:ln>
                  <a:noFill/>
                </a:ln>
                <a:solidFill>
                  <a:schemeClr val="tx1"/>
                </a:solidFill>
                <a:effectLst/>
                <a:uLnTx/>
                <a:uFillTx/>
                <a:latin typeface="+mn-lt"/>
                <a:ea typeface="+mn-ea"/>
                <a:cs typeface="+mn-cs"/>
              </a:rPr>
              <a:t> seniors et jeunes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Espace réservé du contenu 2"/>
          <p:cNvSpPr txBox="1">
            <a:spLocks/>
          </p:cNvSpPr>
          <p:nvPr/>
        </p:nvSpPr>
        <p:spPr>
          <a:xfrm>
            <a:off x="611560" y="4365104"/>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i="0" u="none" strike="noStrike" kern="1200" cap="none" spc="0" normalizeH="0" baseline="0" noProof="0" dirty="0" smtClean="0">
                <a:ln>
                  <a:noFill/>
                </a:ln>
                <a:solidFill>
                  <a:schemeClr val="tx1"/>
                </a:solidFill>
                <a:effectLst/>
                <a:uLnTx/>
                <a:uFillTx/>
                <a:latin typeface="+mn-lt"/>
                <a:ea typeface="+mn-ea"/>
                <a:cs typeface="+mn-cs"/>
              </a:rPr>
              <a:t>Ecoute des personnes en difficulté</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Espace réservé du contenu 2"/>
          <p:cNvSpPr txBox="1">
            <a:spLocks/>
          </p:cNvSpPr>
          <p:nvPr/>
        </p:nvSpPr>
        <p:spPr>
          <a:xfrm>
            <a:off x="611560" y="4869160"/>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3200" dirty="0" smtClean="0"/>
              <a:t>Santé</a:t>
            </a:r>
            <a:endParaRPr kumimoji="0" lang="fr-FR"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Espace réservé du contenu 2"/>
          <p:cNvSpPr txBox="1">
            <a:spLocks/>
          </p:cNvSpPr>
          <p:nvPr/>
        </p:nvSpPr>
        <p:spPr>
          <a:xfrm>
            <a:off x="611560" y="5373216"/>
            <a:ext cx="634704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3200" dirty="0" smtClean="0"/>
              <a:t>Informatique seniors</a:t>
            </a:r>
            <a:endParaRPr kumimoji="0" lang="fr-FR" sz="32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strVal val="#ppt_w*0.70"/>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strVal val="#ppt_w*0.70"/>
                                          </p:val>
                                        </p:tav>
                                        <p:tav tm="100000">
                                          <p:val>
                                            <p:strVal val="#ppt_w"/>
                                          </p:val>
                                        </p:tav>
                                      </p:tavLst>
                                    </p:anim>
                                    <p:anim calcmode="lin" valueType="num">
                                      <p:cBhvr>
                                        <p:cTn id="35" dur="1000" fill="hold"/>
                                        <p:tgtEl>
                                          <p:spTgt spid="22"/>
                                        </p:tgtEl>
                                        <p:attrNameLst>
                                          <p:attrName>ppt_h</p:attrName>
                                        </p:attrNameLst>
                                      </p:cBhvr>
                                      <p:tavLst>
                                        <p:tav tm="0">
                                          <p:val>
                                            <p:strVal val="#ppt_h"/>
                                          </p:val>
                                        </p:tav>
                                        <p:tav tm="100000">
                                          <p:val>
                                            <p:strVal val="#ppt_h"/>
                                          </p:val>
                                        </p:tav>
                                      </p:tavLst>
                                    </p:anim>
                                    <p:animEffect transition="in" filter="fade">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1000" fill="hold"/>
                                        <p:tgtEl>
                                          <p:spTgt spid="23"/>
                                        </p:tgtEl>
                                        <p:attrNameLst>
                                          <p:attrName>ppt_w</p:attrName>
                                        </p:attrNameLst>
                                      </p:cBhvr>
                                      <p:tavLst>
                                        <p:tav tm="0">
                                          <p:val>
                                            <p:strVal val="#ppt_w*0.70"/>
                                          </p:val>
                                        </p:tav>
                                        <p:tav tm="100000">
                                          <p:val>
                                            <p:strVal val="#ppt_w"/>
                                          </p:val>
                                        </p:tav>
                                      </p:tavLst>
                                    </p:anim>
                                    <p:anim calcmode="lin" valueType="num">
                                      <p:cBhvr>
                                        <p:cTn id="42" dur="1000" fill="hold"/>
                                        <p:tgtEl>
                                          <p:spTgt spid="23"/>
                                        </p:tgtEl>
                                        <p:attrNameLst>
                                          <p:attrName>ppt_h</p:attrName>
                                        </p:attrNameLst>
                                      </p:cBhvr>
                                      <p:tavLst>
                                        <p:tav tm="0">
                                          <p:val>
                                            <p:strVal val="#ppt_h"/>
                                          </p:val>
                                        </p:tav>
                                        <p:tav tm="100000">
                                          <p:val>
                                            <p:strVal val="#ppt_h"/>
                                          </p:val>
                                        </p:tav>
                                      </p:tavLst>
                                    </p:anim>
                                    <p:animEffect transition="in" filter="fade">
                                      <p:cBhvr>
                                        <p:cTn id="43" dur="1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strVal val="#ppt_w*0.70"/>
                                          </p:val>
                                        </p:tav>
                                        <p:tav tm="100000">
                                          <p:val>
                                            <p:strVal val="#ppt_w"/>
                                          </p:val>
                                        </p:tav>
                                      </p:tavLst>
                                    </p:anim>
                                    <p:anim calcmode="lin" valueType="num">
                                      <p:cBhvr>
                                        <p:cTn id="49" dur="1000" fill="hold"/>
                                        <p:tgtEl>
                                          <p:spTgt spid="24"/>
                                        </p:tgtEl>
                                        <p:attrNameLst>
                                          <p:attrName>ppt_h</p:attrName>
                                        </p:attrNameLst>
                                      </p:cBhvr>
                                      <p:tavLst>
                                        <p:tav tm="0">
                                          <p:val>
                                            <p:strVal val="#ppt_h"/>
                                          </p:val>
                                        </p:tav>
                                        <p:tav tm="100000">
                                          <p:val>
                                            <p:strVal val="#ppt_h"/>
                                          </p:val>
                                        </p:tav>
                                      </p:tavLst>
                                    </p:anim>
                                    <p:animEffect transition="in" filter="fad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strVal val="#ppt_w*0.70"/>
                                          </p:val>
                                        </p:tav>
                                        <p:tav tm="100000">
                                          <p:val>
                                            <p:strVal val="#ppt_w"/>
                                          </p:val>
                                        </p:tav>
                                      </p:tavLst>
                                    </p:anim>
                                    <p:anim calcmode="lin" valueType="num">
                                      <p:cBhvr>
                                        <p:cTn id="56" dur="1000" fill="hold"/>
                                        <p:tgtEl>
                                          <p:spTgt spid="25"/>
                                        </p:tgtEl>
                                        <p:attrNameLst>
                                          <p:attrName>ppt_h</p:attrName>
                                        </p:attrNameLst>
                                      </p:cBhvr>
                                      <p:tavLst>
                                        <p:tav tm="0">
                                          <p:val>
                                            <p:strVal val="#ppt_h"/>
                                          </p:val>
                                        </p:tav>
                                        <p:tav tm="100000">
                                          <p:val>
                                            <p:strVal val="#ppt_h"/>
                                          </p:val>
                                        </p:tav>
                                      </p:tavLst>
                                    </p:anim>
                                    <p:animEffect transition="in" filter="fade">
                                      <p:cBhvr>
                                        <p:cTn id="57" dur="10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1000" fill="hold"/>
                                        <p:tgtEl>
                                          <p:spTgt spid="26"/>
                                        </p:tgtEl>
                                        <p:attrNameLst>
                                          <p:attrName>ppt_w</p:attrName>
                                        </p:attrNameLst>
                                      </p:cBhvr>
                                      <p:tavLst>
                                        <p:tav tm="0">
                                          <p:val>
                                            <p:strVal val="#ppt_w*0.70"/>
                                          </p:val>
                                        </p:tav>
                                        <p:tav tm="100000">
                                          <p:val>
                                            <p:strVal val="#ppt_w"/>
                                          </p:val>
                                        </p:tav>
                                      </p:tavLst>
                                    </p:anim>
                                    <p:anim calcmode="lin" valueType="num">
                                      <p:cBhvr>
                                        <p:cTn id="63" dur="1000" fill="hold"/>
                                        <p:tgtEl>
                                          <p:spTgt spid="26"/>
                                        </p:tgtEl>
                                        <p:attrNameLst>
                                          <p:attrName>ppt_h</p:attrName>
                                        </p:attrNameLst>
                                      </p:cBhvr>
                                      <p:tavLst>
                                        <p:tav tm="0">
                                          <p:val>
                                            <p:strVal val="#ppt_h"/>
                                          </p:val>
                                        </p:tav>
                                        <p:tav tm="100000">
                                          <p:val>
                                            <p:strVal val="#ppt_h"/>
                                          </p:val>
                                        </p:tav>
                                      </p:tavLst>
                                    </p:anim>
                                    <p:animEffect transition="in" filter="fade">
                                      <p:cBhvr>
                                        <p:cTn id="64" dur="10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1000" fill="hold"/>
                                        <p:tgtEl>
                                          <p:spTgt spid="27"/>
                                        </p:tgtEl>
                                        <p:attrNameLst>
                                          <p:attrName>ppt_w</p:attrName>
                                        </p:attrNameLst>
                                      </p:cBhvr>
                                      <p:tavLst>
                                        <p:tav tm="0">
                                          <p:val>
                                            <p:strVal val="#ppt_w*0.70"/>
                                          </p:val>
                                        </p:tav>
                                        <p:tav tm="100000">
                                          <p:val>
                                            <p:strVal val="#ppt_w"/>
                                          </p:val>
                                        </p:tav>
                                      </p:tavLst>
                                    </p:anim>
                                    <p:anim calcmode="lin" valueType="num">
                                      <p:cBhvr>
                                        <p:cTn id="70" dur="1000" fill="hold"/>
                                        <p:tgtEl>
                                          <p:spTgt spid="27"/>
                                        </p:tgtEl>
                                        <p:attrNameLst>
                                          <p:attrName>ppt_h</p:attrName>
                                        </p:attrNameLst>
                                      </p:cBhvr>
                                      <p:tavLst>
                                        <p:tav tm="0">
                                          <p:val>
                                            <p:strVal val="#ppt_h"/>
                                          </p:val>
                                        </p:tav>
                                        <p:tav tm="100000">
                                          <p:val>
                                            <p:strVal val="#ppt_h"/>
                                          </p:val>
                                        </p:tav>
                                      </p:tavLst>
                                    </p:anim>
                                    <p:animEffect transition="in" filter="fade">
                                      <p:cBhvr>
                                        <p:cTn id="7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P spid="24" grpId="0"/>
      <p:bldP spid="25" grpId="0"/>
      <p:bldP spid="26" grpId="0"/>
      <p:bldP spid="2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199</Words>
  <Application>Microsoft Macintosh PowerPoint</Application>
  <PresentationFormat>Présentation à l'écran (4:3)</PresentationFormat>
  <Paragraphs>47</Paragraphs>
  <Slides>7</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7</vt:i4>
      </vt:variant>
    </vt:vector>
  </HeadingPairs>
  <TitlesOfParts>
    <vt:vector size="8" baseType="lpstr">
      <vt:lpstr>Thème Office</vt:lpstr>
      <vt:lpstr>Diapositive 1</vt:lpstr>
      <vt:lpstr>Diapositive 2</vt:lpstr>
      <vt:lpstr>Diapositive 3</vt:lpstr>
      <vt:lpstr>L’Association a inscrit dans ses objectifs la lutte contre toutes les formes d’exclusion, en France et dans le monde.   Sa charte lui interdit de porter préjudice aux emplois rémunérés.  AGIRabcd doit, au contraire contribuer à les développer </vt:lpstr>
      <vt:lpstr>Diapositive 5</vt:lpstr>
      <vt:lpstr>Activités à l’international</vt:lpstr>
      <vt:lpstr>Activités dans le Var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helene</dc:creator>
  <cp:lastModifiedBy>Alain Thiriez</cp:lastModifiedBy>
  <cp:revision>26</cp:revision>
  <dcterms:created xsi:type="dcterms:W3CDTF">2013-04-02T15:48:20Z</dcterms:created>
  <dcterms:modified xsi:type="dcterms:W3CDTF">2013-04-02T15:48:36Z</dcterms:modified>
</cp:coreProperties>
</file>