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6"/>
  </p:notesMasterIdLst>
  <p:sldIdLst>
    <p:sldId id="271" r:id="rId5"/>
    <p:sldId id="272" r:id="rId6"/>
    <p:sldId id="275" r:id="rId7"/>
    <p:sldId id="273" r:id="rId8"/>
    <p:sldId id="274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77050" cy="10001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C29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8" y="-192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429BFC26-D4D1-42BF-9134-A555BA4CD12E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861A0264-885A-4895-9836-BE36DA43B5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51CA56-98B3-4618-8CE9-9FC67CA89F51}" type="slidenum">
              <a:rPr lang="fr-F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14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E144C4-9967-4E2C-9FE1-F933E3A11BA3}" type="slidenum">
              <a:rPr lang="fr-F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8A48AE-985E-49F6-AF76-AC8707D457F6}" type="slidenum">
              <a:rPr lang="fr-F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AAE1C-0FE1-4A5B-B5D6-ACB98BF9720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6744-C246-4A4C-9D02-78A0C3B9C3CE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C992-9C24-46A1-9E79-7504CD3F5D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0555-F41F-4CAC-BE24-CB28E093E255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B89C-429D-459E-A49A-F40E8B5D06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3DA2-5C18-4635-92B7-146E342E8C08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D312-73B2-4200-9AF7-E9418B8F5D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845276-3354-45C6-B003-CC0BD45374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56DF45-2AD3-4014-9CDB-4FAFF139AB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34DAFE-09C6-4457-B582-D3740D79ED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9EF19F-D8C4-4150-808E-017C0D80D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3142D1-3BD1-433D-A432-96B3D4DC34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B6BCD9-2D06-4E9B-B160-BC4F10C904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E15CC6-B430-4929-85B1-B543A7D7C2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AC88BE-2581-471D-9BCE-C77FDDCF06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66E1-4B3D-4AFE-A8B4-3FBA1FD5F2FC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8EBF-24CA-49E0-B399-D525897E6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0399E4-E971-4221-BCBA-A58A40DBB5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73CBE0-66C6-4193-A87E-867CCD75A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5499E8-F2BE-41E7-9176-3FF5EA93A8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9066C2-8283-49B8-9CD7-8F311BFF7B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6B14FF-5183-4E50-9856-4500B1A8FE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DC1AD6-2BC9-432F-AA83-C93EBFFD70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1AF2AA-30A4-4451-B226-3DB4DE7FF3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85A74A-DA03-480D-91F1-7E68E70B62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5483EF-50A3-4505-B5A3-1F362BBB7B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9522-2CE2-43C3-9ADC-1A0F2DE70563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D23A-C5D2-44EA-AF0B-FE46CE9874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12C91-B94F-49FC-9150-C33D62A073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76F139-AF9C-4875-91E3-D854BBC7A2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D8A5C0-F125-49B1-BA85-DE30842262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717997-52A2-43C1-BF28-F8794354FB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26650B-B60F-4002-A41E-855F9FAE94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7C33AB-49D7-443D-8605-6A9FBD9030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26B489-745E-4AD6-8FC0-79469AAB20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A61F96-F316-493E-AC71-4ADE70090B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D1EF82-87B2-492A-AF71-9BBA3AFD8E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AE9F-5A07-4C45-A86D-49149AB0FF51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5F9F-DE8C-4315-B6E6-93BBBAA417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BB0DB6-C808-4A8E-AD0F-6FFAF94869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14BBF4-5E7F-41A8-B1AF-4696538983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38B459-6C7E-4AF6-91BB-141971C792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41DBFB-782F-41A0-AD92-710CE44DDE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CE701C-2895-49AA-8A07-8EFD197A4E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F063C2-747A-4C62-BBC2-F1BE6133D5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5F01B9-284E-4891-9926-77F3414475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B4304-B04B-4889-92B7-4D496E5293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F81255-399E-48D1-8A58-184FF28880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3D4045-A92D-4546-9486-3FD5B2CC34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5F9D-D1F8-40CC-88BB-EC9FE14965DB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D226-4568-4714-A9C8-85CEBFFB9C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5872-58F2-4530-955E-D2F535096961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CA23-8BE9-43ED-835A-3BDAF6FD2D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1A5B-246B-4D16-AA96-EC3849F3064B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ED23-3BE4-4273-8BB9-504ADD51EE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A150-9574-459A-B449-846A611D9B17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6E47-1328-4CC9-9EF0-3A93DCA465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8C03-B3AE-4FB5-B16D-DAD56C7F9173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8D90-231F-4C1D-93CC-410F2106F8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7196C-4A03-4802-9FFA-097C8BAD0185}" type="datetimeFigureOut">
              <a:rPr lang="fr-FR"/>
              <a:pPr>
                <a:defRPr/>
              </a:pPr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8FBEB-7F33-46CC-A217-2C22928D69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ransition spd="slow" advClick="0" advTm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345032E-9BD6-48C0-846C-D118065A33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slow"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1DFCB3F-03D4-47AD-8905-1086263881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ransition spd="slow"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BC06AE6-A83B-4188-81A9-388E811AB7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 spd="slow"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gif"/><Relationship Id="rId11" Type="http://schemas.openxmlformats.org/officeDocument/2006/relationships/image" Target="../media/image15.jpeg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gif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gif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gif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gif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268413"/>
            <a:ext cx="5221287" cy="45259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e 134"/>
          <p:cNvGrpSpPr>
            <a:grpSpLocks/>
          </p:cNvGrpSpPr>
          <p:nvPr/>
        </p:nvGrpSpPr>
        <p:grpSpPr bwMode="auto">
          <a:xfrm>
            <a:off x="-46038" y="714375"/>
            <a:ext cx="9170988" cy="5410200"/>
            <a:chOff x="-17463" y="704850"/>
            <a:chExt cx="9170988" cy="5410200"/>
          </a:xfrm>
        </p:grpSpPr>
        <p:grpSp>
          <p:nvGrpSpPr>
            <p:cNvPr id="69669" name="Groupe 136"/>
            <p:cNvGrpSpPr>
              <a:grpSpLocks/>
            </p:cNvGrpSpPr>
            <p:nvPr/>
          </p:nvGrpSpPr>
          <p:grpSpPr bwMode="auto">
            <a:xfrm>
              <a:off x="0" y="714375"/>
              <a:ext cx="9153525" cy="5400675"/>
              <a:chOff x="0" y="714375"/>
              <a:chExt cx="9153525" cy="5400675"/>
            </a:xfrm>
          </p:grpSpPr>
          <p:grpSp>
            <p:nvGrpSpPr>
              <p:cNvPr id="69676" name="Groupe 143"/>
              <p:cNvGrpSpPr>
                <a:grpSpLocks/>
              </p:cNvGrpSpPr>
              <p:nvPr/>
            </p:nvGrpSpPr>
            <p:grpSpPr bwMode="auto">
              <a:xfrm>
                <a:off x="0" y="714375"/>
                <a:ext cx="7258050" cy="5400675"/>
                <a:chOff x="0" y="714375"/>
                <a:chExt cx="7258050" cy="5400675"/>
              </a:xfrm>
            </p:grpSpPr>
            <p:sp>
              <p:nvSpPr>
                <p:cNvPr id="69684" name="Rectangle 2"/>
                <p:cNvSpPr>
                  <a:spLocks noChangeArrowheads="1"/>
                </p:cNvSpPr>
                <p:nvPr/>
              </p:nvSpPr>
              <p:spPr bwMode="auto">
                <a:xfrm>
                  <a:off x="3657600" y="2552700"/>
                  <a:ext cx="1800225" cy="1800225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9685" name="Group 3"/>
                <p:cNvGrpSpPr>
                  <a:grpSpLocks/>
                </p:cNvGrpSpPr>
                <p:nvPr/>
              </p:nvGrpSpPr>
              <p:grpSpPr bwMode="auto">
                <a:xfrm>
                  <a:off x="3657600" y="2643188"/>
                  <a:ext cx="3600450" cy="1671637"/>
                  <a:chOff x="2592" y="240"/>
                  <a:chExt cx="2268" cy="1134"/>
                </a:xfrm>
              </p:grpSpPr>
              <p:sp>
                <p:nvSpPr>
                  <p:cNvPr id="6971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726" y="240"/>
                    <a:ext cx="1134" cy="113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718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40"/>
                    <a:ext cx="1134" cy="113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 eaLnBrk="0" hangingPunct="0"/>
                    <a:endParaRPr lang="fr-FR" sz="2400">
                      <a:solidFill>
                        <a:srgbClr val="FF6600"/>
                      </a:solidFill>
                    </a:endParaRPr>
                  </a:p>
                </p:txBody>
              </p:sp>
            </p:grpSp>
            <p:grpSp>
              <p:nvGrpSpPr>
                <p:cNvPr id="69686" name="Group 6"/>
                <p:cNvGrpSpPr>
                  <a:grpSpLocks/>
                </p:cNvGrpSpPr>
                <p:nvPr/>
              </p:nvGrpSpPr>
              <p:grpSpPr bwMode="auto">
                <a:xfrm>
                  <a:off x="5457825" y="2514600"/>
                  <a:ext cx="1800225" cy="3600450"/>
                  <a:chOff x="4224" y="1488"/>
                  <a:chExt cx="1134" cy="2268"/>
                </a:xfrm>
              </p:grpSpPr>
              <p:sp>
                <p:nvSpPr>
                  <p:cNvPr id="697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622"/>
                    <a:ext cx="1134" cy="11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71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488"/>
                    <a:ext cx="1134" cy="11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 eaLnBrk="0" hangingPunct="0"/>
                    <a:endParaRPr lang="fr-FR" sz="24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687" name="Group 9"/>
                <p:cNvGrpSpPr>
                  <a:grpSpLocks/>
                </p:cNvGrpSpPr>
                <p:nvPr/>
              </p:nvGrpSpPr>
              <p:grpSpPr bwMode="auto">
                <a:xfrm>
                  <a:off x="0" y="714375"/>
                  <a:ext cx="3659188" cy="3600450"/>
                  <a:chOff x="-931" y="-108"/>
                  <a:chExt cx="2305" cy="2268"/>
                </a:xfrm>
              </p:grpSpPr>
              <p:sp>
                <p:nvSpPr>
                  <p:cNvPr id="6971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026"/>
                    <a:ext cx="1134" cy="11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 eaLnBrk="0" hangingPunct="0"/>
                    <a:endParaRPr lang="fr-FR" sz="600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971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-931" y="-108"/>
                    <a:ext cx="2305" cy="11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fr-FR" sz="2400">
                      <a:solidFill>
                        <a:srgbClr val="FFFF00"/>
                      </a:solidFill>
                    </a:endParaRPr>
                  </a:p>
                </p:txBody>
              </p:sp>
            </p:grpSp>
            <p:sp>
              <p:nvSpPr>
                <p:cNvPr id="69688" name="Rectangle 12"/>
                <p:cNvSpPr>
                  <a:spLocks noChangeArrowheads="1"/>
                </p:cNvSpPr>
                <p:nvPr/>
              </p:nvSpPr>
              <p:spPr bwMode="auto">
                <a:xfrm>
                  <a:off x="1858963" y="4314825"/>
                  <a:ext cx="3600450" cy="18002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9" name="Rectangle 13"/>
                <p:cNvSpPr>
                  <a:spLocks noChangeArrowheads="1"/>
                </p:cNvSpPr>
                <p:nvPr/>
              </p:nvSpPr>
              <p:spPr bwMode="auto">
                <a:xfrm>
                  <a:off x="3657600" y="714375"/>
                  <a:ext cx="3594100" cy="18383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90" name="Rectangle 14"/>
                <p:cNvSpPr>
                  <a:spLocks noChangeArrowheads="1"/>
                </p:cNvSpPr>
                <p:nvPr/>
              </p:nvSpPr>
              <p:spPr bwMode="auto">
                <a:xfrm>
                  <a:off x="1776413" y="2552700"/>
                  <a:ext cx="3683000" cy="18002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91" name="AutoShape 3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41500" y="2514600"/>
                  <a:ext cx="3616325" cy="180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31988" y="4352925"/>
                  <a:ext cx="3455987" cy="1754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Seniors </a:t>
                  </a:r>
                  <a:b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</a:br>
                  <a: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Bénévoles</a:t>
                  </a:r>
                  <a:b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</a:br>
                  <a: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Compétents</a:t>
                  </a:r>
                </a:p>
              </p:txBody>
            </p:sp>
            <p:sp>
              <p:nvSpPr>
                <p:cNvPr id="16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46513" y="960328"/>
                  <a:ext cx="3167063" cy="155427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25400" dir="2700000" algn="ctr" rotWithShape="0">
                    <a:schemeClr val="tx1"/>
                  </a:outerShdw>
                </a:effectLst>
                <a:scene3d>
                  <a:camera prst="obliqueBottomRight"/>
                  <a:lightRig rig="threePt" dir="t"/>
                </a:scene3d>
                <a:sp3d/>
              </p:spPr>
              <p:txBody>
                <a:bodyPr>
                  <a:spAutoFit/>
                </a:bodyPr>
                <a:lstStyle/>
                <a:p>
                  <a:pPr algn="r" defTabSz="992188" fontAlgn="auto">
                    <a:lnSpc>
                      <a:spcPts val="384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3200" dirty="0">
                      <a:solidFill>
                        <a:srgbClr val="FF9900"/>
                      </a:solidFill>
                      <a:latin typeface="+mn-lt"/>
                    </a:rPr>
                    <a:t>DÈLÈGATION</a:t>
                  </a:r>
                </a:p>
                <a:p>
                  <a:pPr algn="r" defTabSz="992188" fontAlgn="auto">
                    <a:lnSpc>
                      <a:spcPts val="384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3200" dirty="0">
                      <a:solidFill>
                        <a:srgbClr val="FF9900"/>
                      </a:solidFill>
                      <a:latin typeface="+mn-lt"/>
                    </a:rPr>
                    <a:t>DU</a:t>
                  </a:r>
                </a:p>
                <a:p>
                  <a:pPr algn="r" defTabSz="992188" fontAlgn="auto">
                    <a:lnSpc>
                      <a:spcPts val="384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3200" dirty="0">
                      <a:solidFill>
                        <a:srgbClr val="FF9900"/>
                      </a:solidFill>
                      <a:latin typeface="+mn-lt"/>
                    </a:rPr>
                    <a:t>VAR</a:t>
                  </a:r>
                  <a:endParaRPr lang="fr-FR" sz="3200" dirty="0">
                    <a:solidFill>
                      <a:srgbClr val="FF9900"/>
                    </a:solidFill>
                    <a:latin typeface="+mn-lt"/>
                  </a:endParaRPr>
                </a:p>
              </p:txBody>
            </p:sp>
            <p:sp>
              <p:nvSpPr>
                <p:cNvPr id="69694" name="Rectangle 41"/>
                <p:cNvSpPr>
                  <a:spLocks noChangeArrowheads="1"/>
                </p:cNvSpPr>
                <p:nvPr/>
              </p:nvSpPr>
              <p:spPr bwMode="auto">
                <a:xfrm>
                  <a:off x="3859213" y="3309938"/>
                  <a:ext cx="863600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828B91"/>
                      </a:solidFill>
                    </a:rPr>
                    <a:t>ctions de 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95" name="Rectangle 42"/>
                <p:cNvSpPr>
                  <a:spLocks noChangeArrowheads="1"/>
                </p:cNvSpPr>
                <p:nvPr/>
              </p:nvSpPr>
              <p:spPr bwMode="auto">
                <a:xfrm>
                  <a:off x="3859213" y="3476625"/>
                  <a:ext cx="1411287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828B91"/>
                      </a:solidFill>
                    </a:rPr>
                    <a:t>enévoles pour la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96" name="Rectangle 43"/>
                <p:cNvSpPr>
                  <a:spLocks noChangeArrowheads="1"/>
                </p:cNvSpPr>
                <p:nvPr/>
              </p:nvSpPr>
              <p:spPr bwMode="auto">
                <a:xfrm>
                  <a:off x="3859213" y="3643313"/>
                  <a:ext cx="1360487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808487"/>
                      </a:solidFill>
                    </a:rPr>
                    <a:t>oopération et le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97" name="Rectangle 44"/>
                <p:cNvSpPr>
                  <a:spLocks noChangeArrowheads="1"/>
                </p:cNvSpPr>
                <p:nvPr/>
              </p:nvSpPr>
              <p:spPr bwMode="auto">
                <a:xfrm>
                  <a:off x="3716338" y="3262313"/>
                  <a:ext cx="1270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b="1">
                      <a:solidFill>
                        <a:srgbClr val="2E2C2C"/>
                      </a:solidFill>
                    </a:rPr>
                    <a:t>a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98" name="Rectangle 45"/>
                <p:cNvSpPr>
                  <a:spLocks noChangeArrowheads="1"/>
                </p:cNvSpPr>
                <p:nvPr/>
              </p:nvSpPr>
              <p:spPr bwMode="auto">
                <a:xfrm>
                  <a:off x="3706813" y="3452813"/>
                  <a:ext cx="1397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b="1">
                      <a:solidFill>
                        <a:srgbClr val="2E2C2C"/>
                      </a:solidFill>
                    </a:rPr>
                    <a:t>b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99" name="Rectangle 46"/>
                <p:cNvSpPr>
                  <a:spLocks noChangeArrowheads="1"/>
                </p:cNvSpPr>
                <p:nvPr/>
              </p:nvSpPr>
              <p:spPr bwMode="auto">
                <a:xfrm>
                  <a:off x="3706813" y="3595688"/>
                  <a:ext cx="1270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b="1">
                      <a:solidFill>
                        <a:srgbClr val="2E2C2C"/>
                      </a:solidFill>
                    </a:rPr>
                    <a:t>c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700" name="Rectangle 47"/>
                <p:cNvSpPr>
                  <a:spLocks noChangeArrowheads="1"/>
                </p:cNvSpPr>
                <p:nvPr/>
              </p:nvSpPr>
              <p:spPr bwMode="auto">
                <a:xfrm>
                  <a:off x="3706813" y="3786188"/>
                  <a:ext cx="1397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b="1">
                      <a:solidFill>
                        <a:srgbClr val="2E2C2C"/>
                      </a:solidFill>
                    </a:rPr>
                    <a:t>d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701" name="Rectangle 48"/>
                <p:cNvSpPr>
                  <a:spLocks noChangeArrowheads="1"/>
                </p:cNvSpPr>
                <p:nvPr/>
              </p:nvSpPr>
              <p:spPr bwMode="auto">
                <a:xfrm>
                  <a:off x="3859213" y="3833813"/>
                  <a:ext cx="1190625" cy="212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808487"/>
                      </a:solidFill>
                    </a:rPr>
                    <a:t>éveloppement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9702" name="Image 169" descr="monde-transparent.gif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249488" y="2643188"/>
                  <a:ext cx="1162050" cy="1147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703" name="Rectangle 53"/>
                <p:cNvSpPr>
                  <a:spLocks noChangeArrowheads="1"/>
                </p:cNvSpPr>
                <p:nvPr/>
              </p:nvSpPr>
              <p:spPr bwMode="auto">
                <a:xfrm>
                  <a:off x="3219450" y="3344863"/>
                  <a:ext cx="439738" cy="822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5400" b="1">
                      <a:solidFill>
                        <a:srgbClr val="3F403F"/>
                      </a:solidFill>
                      <a:latin typeface="Futura Md BT"/>
                    </a:rPr>
                    <a:t>R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704" name="Rectangle 51"/>
                <p:cNvSpPr>
                  <a:spLocks noChangeArrowheads="1"/>
                </p:cNvSpPr>
                <p:nvPr/>
              </p:nvSpPr>
              <p:spPr bwMode="auto">
                <a:xfrm>
                  <a:off x="1858963" y="3344863"/>
                  <a:ext cx="500137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5400" b="1">
                      <a:solidFill>
                        <a:srgbClr val="3F403F"/>
                      </a:solidFill>
                      <a:latin typeface="Futura Md BT"/>
                    </a:rPr>
                    <a:t>A</a:t>
                  </a:r>
                  <a:endParaRPr lang="fr-FR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9705" name="Rectangle 52"/>
                <p:cNvSpPr>
                  <a:spLocks noChangeArrowheads="1"/>
                </p:cNvSpPr>
                <p:nvPr/>
              </p:nvSpPr>
              <p:spPr bwMode="auto">
                <a:xfrm>
                  <a:off x="2359100" y="3327827"/>
                  <a:ext cx="583493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5400" b="1">
                      <a:solidFill>
                        <a:srgbClr val="3F403F"/>
                      </a:solidFill>
                      <a:latin typeface="Futura Md BT"/>
                    </a:rPr>
                    <a:t>G</a:t>
                  </a:r>
                  <a:endParaRPr lang="fr-FR">
                    <a:solidFill>
                      <a:srgbClr val="7F7F7F"/>
                    </a:solidFill>
                  </a:endParaRPr>
                </a:p>
              </p:txBody>
            </p:sp>
            <p:grpSp>
              <p:nvGrpSpPr>
                <p:cNvPr id="69706" name="Group 55"/>
                <p:cNvGrpSpPr>
                  <a:grpSpLocks/>
                </p:cNvGrpSpPr>
                <p:nvPr/>
              </p:nvGrpSpPr>
              <p:grpSpPr bwMode="auto">
                <a:xfrm>
                  <a:off x="2992363" y="3246011"/>
                  <a:ext cx="134937" cy="1028700"/>
                  <a:chOff x="1915" y="2067"/>
                  <a:chExt cx="102" cy="648"/>
                </a:xfrm>
              </p:grpSpPr>
              <p:sp>
                <p:nvSpPr>
                  <p:cNvPr id="69711" name="Freeform 49"/>
                  <p:cNvSpPr>
                    <a:spLocks/>
                  </p:cNvSpPr>
                  <p:nvPr/>
                </p:nvSpPr>
                <p:spPr bwMode="auto">
                  <a:xfrm>
                    <a:off x="1921" y="2193"/>
                    <a:ext cx="90" cy="522"/>
                  </a:xfrm>
                  <a:custGeom>
                    <a:avLst/>
                    <a:gdLst>
                      <a:gd name="T0" fmla="*/ 0 w 15"/>
                      <a:gd name="T1" fmla="*/ 2147483647 h 87"/>
                      <a:gd name="T2" fmla="*/ 2147483647 w 15"/>
                      <a:gd name="T3" fmla="*/ 2147483647 h 87"/>
                      <a:gd name="T4" fmla="*/ 2147483647 w 15"/>
                      <a:gd name="T5" fmla="*/ 2147483647 h 87"/>
                      <a:gd name="T6" fmla="*/ 2147483647 w 15"/>
                      <a:gd name="T7" fmla="*/ 2147483647 h 87"/>
                      <a:gd name="T8" fmla="*/ 0 w 15"/>
                      <a:gd name="T9" fmla="*/ 2147483647 h 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87"/>
                      <a:gd name="T17" fmla="*/ 15 w 15"/>
                      <a:gd name="T18" fmla="*/ 87 h 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87">
                        <a:moveTo>
                          <a:pt x="0" y="5"/>
                        </a:moveTo>
                        <a:cubicBezTo>
                          <a:pt x="2" y="0"/>
                          <a:pt x="14" y="1"/>
                          <a:pt x="15" y="5"/>
                        </a:cubicBezTo>
                        <a:lnTo>
                          <a:pt x="15" y="74"/>
                        </a:lnTo>
                        <a:lnTo>
                          <a:pt x="1" y="87"/>
                        </a:lnTo>
                        <a:cubicBezTo>
                          <a:pt x="1" y="61"/>
                          <a:pt x="0" y="31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3F40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12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915" y="2067"/>
                    <a:ext cx="102" cy="90"/>
                  </a:xfrm>
                  <a:prstGeom prst="ellipse">
                    <a:avLst/>
                  </a:prstGeom>
                  <a:solidFill>
                    <a:srgbClr val="3F40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9707" name="Rectangle 54"/>
                <p:cNvSpPr>
                  <a:spLocks noChangeArrowheads="1"/>
                </p:cNvSpPr>
                <p:nvPr/>
              </p:nvSpPr>
              <p:spPr bwMode="auto">
                <a:xfrm>
                  <a:off x="3347864" y="4046539"/>
                  <a:ext cx="2491067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2E2C2C"/>
                      </a:solidFill>
                    </a:rPr>
                    <a:t>Association d’utilité pub</a:t>
                  </a:r>
                  <a:r>
                    <a:rPr lang="fr-FR" sz="1400" b="1">
                      <a:solidFill>
                        <a:srgbClr val="FFFFFF"/>
                      </a:solidFill>
                    </a:rPr>
                    <a:t>lique</a:t>
                  </a:r>
                  <a:endParaRPr lang="fr-FR" sz="14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9708" name="Groupe 175"/>
                <p:cNvGrpSpPr>
                  <a:grpSpLocks/>
                </p:cNvGrpSpPr>
                <p:nvPr/>
              </p:nvGrpSpPr>
              <p:grpSpPr bwMode="auto">
                <a:xfrm>
                  <a:off x="5697948" y="4391526"/>
                  <a:ext cx="1370358" cy="1599079"/>
                  <a:chOff x="5697948" y="4391526"/>
                  <a:chExt cx="1370358" cy="1599079"/>
                </a:xfrm>
              </p:grpSpPr>
              <p:pic>
                <p:nvPicPr>
                  <p:cNvPr id="69709" name="Image 176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697948" y="4653136"/>
                    <a:ext cx="1370358" cy="13374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9710" name="ZoneTexte 1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97948" y="4391526"/>
                    <a:ext cx="1370358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fr-FR" sz="1400">
                        <a:solidFill>
                          <a:srgbClr val="FFFFFF"/>
                        </a:solidFill>
                      </a:rPr>
                      <a:t>Avec la ville de de </a:t>
                    </a:r>
                  </a:p>
                </p:txBody>
              </p:sp>
            </p:grpSp>
          </p:grpSp>
          <p:sp>
            <p:nvSpPr>
              <p:cNvPr id="69677" name="Rectangle 19"/>
              <p:cNvSpPr>
                <a:spLocks noChangeArrowheads="1"/>
              </p:cNvSpPr>
              <p:nvPr/>
            </p:nvSpPr>
            <p:spPr bwMode="auto">
              <a:xfrm>
                <a:off x="3649663" y="714375"/>
                <a:ext cx="5480050" cy="1790700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678" name="Rectangle 5"/>
              <p:cNvSpPr>
                <a:spLocks noChangeArrowheads="1"/>
              </p:cNvSpPr>
              <p:nvPr/>
            </p:nvSpPr>
            <p:spPr bwMode="auto">
              <a:xfrm>
                <a:off x="1857375" y="2505075"/>
                <a:ext cx="3608388" cy="359886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679" name="Rectangle 10"/>
              <p:cNvSpPr>
                <a:spLocks noChangeArrowheads="1"/>
              </p:cNvSpPr>
              <p:nvPr/>
            </p:nvSpPr>
            <p:spPr bwMode="auto">
              <a:xfrm>
                <a:off x="6484938" y="714375"/>
                <a:ext cx="2665412" cy="1833563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9680" name="Rectangle 11"/>
              <p:cNvSpPr>
                <a:spLocks noChangeArrowheads="1"/>
              </p:cNvSpPr>
              <p:nvPr/>
            </p:nvSpPr>
            <p:spPr bwMode="auto">
              <a:xfrm>
                <a:off x="0" y="2505075"/>
                <a:ext cx="1858963" cy="3609975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9681" name="Rectangle 12"/>
              <p:cNvSpPr>
                <a:spLocks noChangeArrowheads="1"/>
              </p:cNvSpPr>
              <p:nvPr/>
            </p:nvSpPr>
            <p:spPr bwMode="auto">
              <a:xfrm>
                <a:off x="1858964" y="4281488"/>
                <a:ext cx="7289800" cy="1822450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pic>
            <p:nvPicPr>
              <p:cNvPr id="69682" name="Image 149" descr="les acteurs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19400" y="2505075"/>
                <a:ext cx="1863725" cy="179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83" name="Rectangle 8"/>
              <p:cNvSpPr>
                <a:spLocks noChangeArrowheads="1"/>
              </p:cNvSpPr>
              <p:nvPr/>
            </p:nvSpPr>
            <p:spPr bwMode="auto">
              <a:xfrm>
                <a:off x="5457825" y="2505075"/>
                <a:ext cx="3695700" cy="178752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670" name="Text Box 55"/>
            <p:cNvSpPr txBox="1">
              <a:spLocks noChangeArrowheads="1"/>
            </p:cNvSpPr>
            <p:nvPr/>
          </p:nvSpPr>
          <p:spPr bwMode="auto">
            <a:xfrm>
              <a:off x="5443538" y="2586038"/>
              <a:ext cx="3683000" cy="15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>
                  <a:solidFill>
                    <a:srgbClr val="FFFFFF"/>
                  </a:solidFill>
                </a:rPr>
                <a:t>Association française de seniors bénévoles</a:t>
              </a:r>
            </a:p>
          </p:txBody>
        </p:sp>
        <p:sp>
          <p:nvSpPr>
            <p:cNvPr id="69671" name="Text Box 59"/>
            <p:cNvSpPr txBox="1">
              <a:spLocks noChangeArrowheads="1"/>
            </p:cNvSpPr>
            <p:nvPr/>
          </p:nvSpPr>
          <p:spPr bwMode="auto">
            <a:xfrm>
              <a:off x="1763688" y="4800174"/>
              <a:ext cx="7080275" cy="12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eaLnBrk="0" hangingPunct="0"/>
              <a:r>
                <a:rPr lang="fr-FR" sz="2400" b="1">
                  <a:solidFill>
                    <a:schemeClr val="bg1"/>
                  </a:solidFill>
                  <a:latin typeface="Arial Narrow" pitchFamily="34" charset="0"/>
                </a:rPr>
                <a:t>Association loi de 1901 – Reconnue d’utilité publique </a:t>
              </a:r>
            </a:p>
            <a:p>
              <a:pPr eaLnBrk="0" hangingPunct="0"/>
              <a:r>
                <a:rPr lang="fr-FR" sz="2000" b="1">
                  <a:solidFill>
                    <a:schemeClr val="bg1"/>
                  </a:solidFill>
                  <a:latin typeface="Arial Narrow" pitchFamily="34" charset="0"/>
                </a:rPr>
                <a:t>Agrée par le Ministère de </a:t>
              </a:r>
              <a:br>
                <a:rPr lang="fr-FR" sz="2000" b="1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fr-FR" sz="2000" b="1">
                  <a:solidFill>
                    <a:schemeClr val="bg1"/>
                  </a:solidFill>
                  <a:latin typeface="Arial Narrow" pitchFamily="34" charset="0"/>
                </a:rPr>
                <a:t>l’Education Nationale pour son concours à l’enseignement pub</a:t>
              </a:r>
            </a:p>
            <a:p>
              <a:pPr eaLnBrk="0" hangingPunct="0"/>
              <a:r>
                <a:rPr lang="fr-FR" sz="1400">
                  <a:solidFill>
                    <a:schemeClr val="bg1"/>
                  </a:solidFill>
                  <a:latin typeface="Arial Narrow" pitchFamily="34" charset="0"/>
                </a:rPr>
                <a:t>Siège : 8 rue Ambroise Thomas 75009 PARIS</a:t>
              </a:r>
              <a:endParaRPr lang="fr-FR" sz="2400" i="1">
                <a:solidFill>
                  <a:schemeClr val="bg1"/>
                </a:solidFill>
              </a:endParaRPr>
            </a:p>
          </p:txBody>
        </p:sp>
        <p:pic>
          <p:nvPicPr>
            <p:cNvPr id="69672" name="Picture 83" descr="mai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40113" y="2506663"/>
              <a:ext cx="2017712" cy="18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73" name="Rectangle 10"/>
            <p:cNvSpPr>
              <a:spLocks noChangeArrowheads="1"/>
            </p:cNvSpPr>
            <p:nvPr/>
          </p:nvSpPr>
          <p:spPr bwMode="auto">
            <a:xfrm>
              <a:off x="3649662" y="714375"/>
              <a:ext cx="5489576" cy="1811884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5" rIns="91431" bIns="45715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69674" name="Image 14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33" y="849313"/>
              <a:ext cx="299085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" name="Rectangle 142"/>
            <p:cNvSpPr/>
            <p:nvPr/>
          </p:nvSpPr>
          <p:spPr>
            <a:xfrm>
              <a:off x="-17463" y="704850"/>
              <a:ext cx="5526088" cy="18208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-63500" y="19050"/>
            <a:ext cx="9148763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8575" y="6115050"/>
            <a:ext cx="9177338" cy="60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69637" name="Rectangle 41"/>
          <p:cNvSpPr>
            <a:spLocks noChangeArrowheads="1"/>
          </p:cNvSpPr>
          <p:nvPr/>
        </p:nvSpPr>
        <p:spPr bwMode="auto">
          <a:xfrm>
            <a:off x="3859213" y="3309938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ctions de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9638" name="Rectangle 42"/>
          <p:cNvSpPr>
            <a:spLocks noChangeArrowheads="1"/>
          </p:cNvSpPr>
          <p:nvPr/>
        </p:nvSpPr>
        <p:spPr bwMode="auto">
          <a:xfrm>
            <a:off x="3859213" y="3476625"/>
            <a:ext cx="1411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enévoles pour la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9639" name="Rectangle 43"/>
          <p:cNvSpPr>
            <a:spLocks noChangeArrowheads="1"/>
          </p:cNvSpPr>
          <p:nvPr/>
        </p:nvSpPr>
        <p:spPr bwMode="auto">
          <a:xfrm>
            <a:off x="3859213" y="3643313"/>
            <a:ext cx="136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oopération et le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9640" name="Rectangle 44"/>
          <p:cNvSpPr>
            <a:spLocks noChangeArrowheads="1"/>
          </p:cNvSpPr>
          <p:nvPr/>
        </p:nvSpPr>
        <p:spPr bwMode="auto">
          <a:xfrm>
            <a:off x="3716338" y="32623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9641" name="Rectangle 45"/>
          <p:cNvSpPr>
            <a:spLocks noChangeArrowheads="1"/>
          </p:cNvSpPr>
          <p:nvPr/>
        </p:nvSpPr>
        <p:spPr bwMode="auto">
          <a:xfrm>
            <a:off x="3706813" y="3452813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b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9642" name="Rectangle 46"/>
          <p:cNvSpPr>
            <a:spLocks noChangeArrowheads="1"/>
          </p:cNvSpPr>
          <p:nvPr/>
        </p:nvSpPr>
        <p:spPr bwMode="auto">
          <a:xfrm>
            <a:off x="3706813" y="3595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c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9643" name="Rectangle 47"/>
          <p:cNvSpPr>
            <a:spLocks noChangeArrowheads="1"/>
          </p:cNvSpPr>
          <p:nvPr/>
        </p:nvSpPr>
        <p:spPr bwMode="auto">
          <a:xfrm>
            <a:off x="3706813" y="3786188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d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9644" name="Rectangle 48"/>
          <p:cNvSpPr>
            <a:spLocks noChangeArrowheads="1"/>
          </p:cNvSpPr>
          <p:nvPr/>
        </p:nvSpPr>
        <p:spPr bwMode="auto">
          <a:xfrm>
            <a:off x="3859213" y="3833813"/>
            <a:ext cx="1190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éveloppement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69645" name="Image 95" descr="monde-transpar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2643188"/>
            <a:ext cx="11620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6" name="Rectangle 53"/>
          <p:cNvSpPr>
            <a:spLocks noChangeArrowheads="1"/>
          </p:cNvSpPr>
          <p:nvPr/>
        </p:nvSpPr>
        <p:spPr bwMode="auto">
          <a:xfrm>
            <a:off x="3219450" y="3344863"/>
            <a:ext cx="43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R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9647" name="Rectangle 51"/>
          <p:cNvSpPr>
            <a:spLocks noChangeArrowheads="1"/>
          </p:cNvSpPr>
          <p:nvPr/>
        </p:nvSpPr>
        <p:spPr bwMode="auto">
          <a:xfrm>
            <a:off x="1858963" y="3344863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A</a:t>
            </a:r>
            <a:endParaRPr lang="fr-FR">
              <a:solidFill>
                <a:srgbClr val="7F7F7F"/>
              </a:solidFill>
            </a:endParaRPr>
          </a:p>
        </p:txBody>
      </p:sp>
      <p:sp>
        <p:nvSpPr>
          <p:cNvPr id="69648" name="Rectangle 52"/>
          <p:cNvSpPr>
            <a:spLocks noChangeArrowheads="1"/>
          </p:cNvSpPr>
          <p:nvPr/>
        </p:nvSpPr>
        <p:spPr bwMode="auto">
          <a:xfrm>
            <a:off x="2359025" y="3327400"/>
            <a:ext cx="58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G</a:t>
            </a:r>
            <a:endParaRPr lang="fr-FR">
              <a:solidFill>
                <a:srgbClr val="7F7F7F"/>
              </a:solidFill>
            </a:endParaRPr>
          </a:p>
        </p:txBody>
      </p:sp>
      <p:grpSp>
        <p:nvGrpSpPr>
          <p:cNvPr id="69649" name="Group 55"/>
          <p:cNvGrpSpPr>
            <a:grpSpLocks/>
          </p:cNvGrpSpPr>
          <p:nvPr/>
        </p:nvGrpSpPr>
        <p:grpSpPr bwMode="auto">
          <a:xfrm>
            <a:off x="2992438" y="3246438"/>
            <a:ext cx="134937" cy="1028700"/>
            <a:chOff x="1915" y="2067"/>
            <a:chExt cx="102" cy="648"/>
          </a:xfrm>
        </p:grpSpPr>
        <p:sp>
          <p:nvSpPr>
            <p:cNvPr id="69667" name="Freeform 49"/>
            <p:cNvSpPr>
              <a:spLocks/>
            </p:cNvSpPr>
            <p:nvPr/>
          </p:nvSpPr>
          <p:spPr bwMode="auto">
            <a:xfrm>
              <a:off x="1921" y="2193"/>
              <a:ext cx="90" cy="522"/>
            </a:xfrm>
            <a:custGeom>
              <a:avLst/>
              <a:gdLst>
                <a:gd name="T0" fmla="*/ 0 w 15"/>
                <a:gd name="T1" fmla="*/ 2147483647 h 87"/>
                <a:gd name="T2" fmla="*/ 2147483647 w 15"/>
                <a:gd name="T3" fmla="*/ 2147483647 h 87"/>
                <a:gd name="T4" fmla="*/ 2147483647 w 15"/>
                <a:gd name="T5" fmla="*/ 2147483647 h 87"/>
                <a:gd name="T6" fmla="*/ 2147483647 w 15"/>
                <a:gd name="T7" fmla="*/ 2147483647 h 87"/>
                <a:gd name="T8" fmla="*/ 0 w 15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5"/>
                  </a:moveTo>
                  <a:cubicBezTo>
                    <a:pt x="2" y="0"/>
                    <a:pt x="14" y="1"/>
                    <a:pt x="15" y="5"/>
                  </a:cubicBezTo>
                  <a:lnTo>
                    <a:pt x="15" y="74"/>
                  </a:lnTo>
                  <a:lnTo>
                    <a:pt x="1" y="87"/>
                  </a:lnTo>
                  <a:cubicBezTo>
                    <a:pt x="1" y="61"/>
                    <a:pt x="0" y="31"/>
                    <a:pt x="0" y="5"/>
                  </a:cubicBezTo>
                  <a:close/>
                </a:path>
              </a:pathLst>
            </a:cu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68" name="Oval 50"/>
            <p:cNvSpPr>
              <a:spLocks noChangeArrowheads="1"/>
            </p:cNvSpPr>
            <p:nvPr/>
          </p:nvSpPr>
          <p:spPr bwMode="auto">
            <a:xfrm>
              <a:off x="1915" y="2067"/>
              <a:ext cx="102" cy="90"/>
            </a:xfrm>
            <a:prstGeom prst="ellipse">
              <a:avLst/>
            </a:pr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69650" name="Text Box 55"/>
          <p:cNvSpPr txBox="1">
            <a:spLocks noChangeArrowheads="1"/>
          </p:cNvSpPr>
          <p:nvPr/>
        </p:nvSpPr>
        <p:spPr bwMode="auto">
          <a:xfrm>
            <a:off x="5443538" y="2586038"/>
            <a:ext cx="3683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FFFFFF"/>
                </a:solidFill>
              </a:rPr>
              <a:t>Association française de seniors bénévoles</a:t>
            </a:r>
          </a:p>
        </p:txBody>
      </p:sp>
      <p:sp>
        <p:nvSpPr>
          <p:cNvPr id="69651" name="Rectangle 45"/>
          <p:cNvSpPr>
            <a:spLocks noChangeArrowheads="1"/>
          </p:cNvSpPr>
          <p:nvPr/>
        </p:nvSpPr>
        <p:spPr bwMode="auto">
          <a:xfrm>
            <a:off x="4197350" y="2490788"/>
            <a:ext cx="4957763" cy="1784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69652" name="Picture 3" descr="reunion02 cop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0700" y="2501900"/>
            <a:ext cx="24511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57375" y="4262438"/>
            <a:ext cx="7286625" cy="185261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9" name="Text Box 83"/>
          <p:cNvSpPr txBox="1">
            <a:spLocks noChangeArrowheads="1"/>
          </p:cNvSpPr>
          <p:nvPr/>
        </p:nvSpPr>
        <p:spPr bwMode="auto">
          <a:xfrm>
            <a:off x="4275138" y="4560888"/>
            <a:ext cx="4681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</a:rPr>
              <a:t>LES ATOUTS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</a:rPr>
              <a:t>DÉLÉGATION DÉPARTEMENTALE DU VAR</a:t>
            </a:r>
          </a:p>
        </p:txBody>
      </p:sp>
      <p:sp>
        <p:nvSpPr>
          <p:cNvPr id="69655" name="Text Box 82"/>
          <p:cNvSpPr txBox="1">
            <a:spLocks noChangeArrowheads="1"/>
          </p:cNvSpPr>
          <p:nvPr/>
        </p:nvSpPr>
        <p:spPr bwMode="auto">
          <a:xfrm>
            <a:off x="9525" y="1033463"/>
            <a:ext cx="398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3600" b="1"/>
              <a:t>Nos activités dans le Var</a:t>
            </a:r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7550" y="5253038"/>
            <a:ext cx="14509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7" name="Rectangle 11"/>
          <p:cNvSpPr>
            <a:spLocks noChangeArrowheads="1"/>
          </p:cNvSpPr>
          <p:nvPr/>
        </p:nvSpPr>
        <p:spPr bwMode="auto">
          <a:xfrm>
            <a:off x="0" y="2468563"/>
            <a:ext cx="4332288" cy="35877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86" name="Picture 46" descr="activité02 cop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1800" y="731838"/>
            <a:ext cx="25463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ZoneTexte 110"/>
          <p:cNvSpPr txBox="1"/>
          <p:nvPr/>
        </p:nvSpPr>
        <p:spPr>
          <a:xfrm>
            <a:off x="222250" y="2557463"/>
            <a:ext cx="37734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DES ACTIVITES DEPARTEMENTALES</a:t>
            </a:r>
          </a:p>
        </p:txBody>
      </p:sp>
      <p:sp>
        <p:nvSpPr>
          <p:cNvPr id="112" name="Espace réservé du contenu 2"/>
          <p:cNvSpPr txBox="1">
            <a:spLocks/>
          </p:cNvSpPr>
          <p:nvPr/>
        </p:nvSpPr>
        <p:spPr>
          <a:xfrm>
            <a:off x="230188" y="3357563"/>
            <a:ext cx="3787775" cy="5921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Parrainage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Aide à la création d’entreprise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5100" y="7239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01613" y="5016500"/>
            <a:ext cx="38306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</a:rPr>
              <a:t>Écoute des personnes en difficulté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</a:rPr>
              <a:t>Santé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</a:rPr>
              <a:t>Informatique seniors</a:t>
            </a:r>
            <a:endParaRPr lang="fr-FR" sz="160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01613" y="4400550"/>
            <a:ext cx="3771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</a:rPr>
              <a:t>Soutien scolaire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</a:rPr>
              <a:t>AGIRoute seniors et jeunes</a:t>
            </a:r>
            <a:endParaRPr lang="fr-FR" sz="160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01613" y="3860800"/>
            <a:ext cx="3771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</a:rPr>
              <a:t>Personnes âgées isolées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</a:rPr>
              <a:t>Protection Judiciaire de la Jeune</a:t>
            </a:r>
            <a:endParaRPr lang="fr-FR" sz="16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48150" y="2484438"/>
            <a:ext cx="2540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48" descr="formation01 copi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26213" y="2468563"/>
            <a:ext cx="2590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uiExpand="1" build="p" bldLvl="4"/>
      <p:bldP spid="6" grpId="0" build="p" bldLvl="2"/>
      <p:bldP spid="7" grpId="0" build="p" bldLvl="2"/>
      <p:bldP spid="8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e 1"/>
          <p:cNvGrpSpPr>
            <a:grpSpLocks/>
          </p:cNvGrpSpPr>
          <p:nvPr/>
        </p:nvGrpSpPr>
        <p:grpSpPr bwMode="auto">
          <a:xfrm>
            <a:off x="-46038" y="714375"/>
            <a:ext cx="9201151" cy="5410200"/>
            <a:chOff x="-46038" y="714375"/>
            <a:chExt cx="9201151" cy="5410200"/>
          </a:xfrm>
        </p:grpSpPr>
        <p:grpSp>
          <p:nvGrpSpPr>
            <p:cNvPr id="70666" name="Groupe 134"/>
            <p:cNvGrpSpPr>
              <a:grpSpLocks/>
            </p:cNvGrpSpPr>
            <p:nvPr/>
          </p:nvGrpSpPr>
          <p:grpSpPr bwMode="auto">
            <a:xfrm>
              <a:off x="-46038" y="714375"/>
              <a:ext cx="9170988" cy="5410200"/>
              <a:chOff x="-17463" y="704850"/>
              <a:chExt cx="9170988" cy="5410200"/>
            </a:xfrm>
          </p:grpSpPr>
          <p:grpSp>
            <p:nvGrpSpPr>
              <p:cNvPr id="70698" name="Groupe 136"/>
              <p:cNvGrpSpPr>
                <a:grpSpLocks/>
              </p:cNvGrpSpPr>
              <p:nvPr/>
            </p:nvGrpSpPr>
            <p:grpSpPr bwMode="auto">
              <a:xfrm>
                <a:off x="0" y="714375"/>
                <a:ext cx="9153525" cy="5400675"/>
                <a:chOff x="0" y="714375"/>
                <a:chExt cx="9153525" cy="5400675"/>
              </a:xfrm>
            </p:grpSpPr>
            <p:grpSp>
              <p:nvGrpSpPr>
                <p:cNvPr id="70705" name="Groupe 143"/>
                <p:cNvGrpSpPr>
                  <a:grpSpLocks/>
                </p:cNvGrpSpPr>
                <p:nvPr/>
              </p:nvGrpSpPr>
              <p:grpSpPr bwMode="auto">
                <a:xfrm>
                  <a:off x="0" y="714375"/>
                  <a:ext cx="7258050" cy="5400675"/>
                  <a:chOff x="0" y="714375"/>
                  <a:chExt cx="7258050" cy="5400675"/>
                </a:xfrm>
              </p:grpSpPr>
              <p:sp>
                <p:nvSpPr>
                  <p:cNvPr id="70713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657600" y="2552700"/>
                    <a:ext cx="1800225" cy="180022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0714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3657600" y="2643188"/>
                    <a:ext cx="3600450" cy="1671637"/>
                    <a:chOff x="2592" y="240"/>
                    <a:chExt cx="2268" cy="1134"/>
                  </a:xfrm>
                </p:grpSpPr>
                <p:sp>
                  <p:nvSpPr>
                    <p:cNvPr id="7074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6" y="240"/>
                      <a:ext cx="1134" cy="113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2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747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240"/>
                      <a:ext cx="1134" cy="113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2400">
                        <a:solidFill>
                          <a:srgbClr val="FF6600"/>
                        </a:solidFill>
                      </a:endParaRPr>
                    </a:p>
                  </p:txBody>
                </p:sp>
              </p:grpSp>
              <p:grpSp>
                <p:nvGrpSpPr>
                  <p:cNvPr id="70715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5457825" y="2514600"/>
                    <a:ext cx="1800225" cy="3600450"/>
                    <a:chOff x="4224" y="1488"/>
                    <a:chExt cx="1134" cy="2268"/>
                  </a:xfrm>
                </p:grpSpPr>
                <p:sp>
                  <p:nvSpPr>
                    <p:cNvPr id="70744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622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2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7074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1488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240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707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0" y="714375"/>
                    <a:ext cx="3659188" cy="3600450"/>
                    <a:chOff x="-931" y="-108"/>
                    <a:chExt cx="2305" cy="2268"/>
                  </a:xfrm>
                </p:grpSpPr>
                <p:sp>
                  <p:nvSpPr>
                    <p:cNvPr id="70742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1026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6000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70743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931" y="-108"/>
                      <a:ext cx="2305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endParaRPr lang="fr-FR" sz="2400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  <p:sp>
                <p:nvSpPr>
                  <p:cNvPr id="7071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58963" y="4314825"/>
                    <a:ext cx="3600450" cy="180022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1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657600" y="714375"/>
                    <a:ext cx="3594100" cy="183832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1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76413" y="2552700"/>
                    <a:ext cx="3683000" cy="18002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20" name="AutoShape 36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841500" y="2514600"/>
                    <a:ext cx="3616325" cy="1800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1988" y="4352925"/>
                    <a:ext cx="3455987" cy="17541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Seniors </a:t>
                    </a:r>
                    <a:b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</a:b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Bénévoles</a:t>
                    </a:r>
                    <a:b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</a:b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Compétents</a:t>
                    </a:r>
                  </a:p>
                </p:txBody>
              </p:sp>
              <p:sp>
                <p:nvSpPr>
                  <p:cNvPr id="1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6513" y="960328"/>
                    <a:ext cx="3167063" cy="155427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dist="25400" dir="2700000" algn="ctr" rotWithShape="0">
                      <a:schemeClr val="tx1"/>
                    </a:outerShdw>
                  </a:effectLst>
                  <a:scene3d>
                    <a:camera prst="obliqueBottomRight"/>
                    <a:lightRig rig="threePt" dir="t"/>
                  </a:scene3d>
                  <a:sp3d/>
                </p:spPr>
                <p:txBody>
                  <a:bodyPr>
                    <a:spAutoFit/>
                  </a:bodyPr>
                  <a:lstStyle/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DÈLÈGATION</a:t>
                    </a:r>
                  </a:p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DU</a:t>
                    </a:r>
                  </a:p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VAR</a:t>
                    </a:r>
                    <a:endParaRPr lang="fr-FR" sz="3200" dirty="0">
                      <a:solidFill>
                        <a:srgbClr val="FF99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72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309938"/>
                    <a:ext cx="863600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28B91"/>
                        </a:solidFill>
                      </a:rPr>
                      <a:t>ctions de 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2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476625"/>
                    <a:ext cx="1411287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28B91"/>
                        </a:solidFill>
                      </a:rPr>
                      <a:t>enévoles pour la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2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643313"/>
                    <a:ext cx="1360487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08487"/>
                        </a:solidFill>
                      </a:rPr>
                      <a:t>oopération et le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2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716338" y="3262313"/>
                    <a:ext cx="1270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a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2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452813"/>
                    <a:ext cx="1397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b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28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595688"/>
                    <a:ext cx="1270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c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2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786188"/>
                    <a:ext cx="1397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d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30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833813"/>
                    <a:ext cx="1190625" cy="212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08487"/>
                        </a:solidFill>
                      </a:rPr>
                      <a:t>éveloppement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70731" name="Image 169" descr="monde-transparent.gif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249488" y="2643188"/>
                    <a:ext cx="1162050" cy="11477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073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219450" y="3344863"/>
                    <a:ext cx="439738" cy="822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R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33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858963" y="3344863"/>
                    <a:ext cx="500137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A</a:t>
                    </a:r>
                    <a:endParaRPr lang="fr-FR">
                      <a:solidFill>
                        <a:srgbClr val="7F7F7F"/>
                      </a:solidFill>
                    </a:endParaRPr>
                  </a:p>
                </p:txBody>
              </p:sp>
              <p:sp>
                <p:nvSpPr>
                  <p:cNvPr id="70734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359100" y="3327827"/>
                    <a:ext cx="583493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G</a:t>
                    </a:r>
                    <a:endParaRPr lang="fr-FR">
                      <a:solidFill>
                        <a:srgbClr val="7F7F7F"/>
                      </a:solidFill>
                    </a:endParaRPr>
                  </a:p>
                </p:txBody>
              </p:sp>
              <p:grpSp>
                <p:nvGrpSpPr>
                  <p:cNvPr id="7073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992363" y="3246011"/>
                    <a:ext cx="134937" cy="1028700"/>
                    <a:chOff x="1915" y="2067"/>
                    <a:chExt cx="102" cy="648"/>
                  </a:xfrm>
                </p:grpSpPr>
                <p:sp>
                  <p:nvSpPr>
                    <p:cNvPr id="70740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921" y="2193"/>
                      <a:ext cx="90" cy="522"/>
                    </a:xfrm>
                    <a:custGeom>
                      <a:avLst/>
                      <a:gdLst>
                        <a:gd name="T0" fmla="*/ 0 w 15"/>
                        <a:gd name="T1" fmla="*/ 2147483647 h 87"/>
                        <a:gd name="T2" fmla="*/ 2147483647 w 15"/>
                        <a:gd name="T3" fmla="*/ 2147483647 h 87"/>
                        <a:gd name="T4" fmla="*/ 2147483647 w 15"/>
                        <a:gd name="T5" fmla="*/ 2147483647 h 87"/>
                        <a:gd name="T6" fmla="*/ 2147483647 w 15"/>
                        <a:gd name="T7" fmla="*/ 2147483647 h 87"/>
                        <a:gd name="T8" fmla="*/ 0 w 15"/>
                        <a:gd name="T9" fmla="*/ 2147483647 h 8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87"/>
                        <a:gd name="T17" fmla="*/ 15 w 15"/>
                        <a:gd name="T18" fmla="*/ 87 h 8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87">
                          <a:moveTo>
                            <a:pt x="0" y="5"/>
                          </a:moveTo>
                          <a:cubicBezTo>
                            <a:pt x="2" y="0"/>
                            <a:pt x="14" y="1"/>
                            <a:pt x="15" y="5"/>
                          </a:cubicBezTo>
                          <a:lnTo>
                            <a:pt x="15" y="74"/>
                          </a:lnTo>
                          <a:lnTo>
                            <a:pt x="1" y="87"/>
                          </a:lnTo>
                          <a:cubicBezTo>
                            <a:pt x="1" y="61"/>
                            <a:pt x="0" y="31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3F40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0741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5" y="2067"/>
                      <a:ext cx="102" cy="90"/>
                    </a:xfrm>
                    <a:prstGeom prst="ellipse">
                      <a:avLst/>
                    </a:prstGeom>
                    <a:solidFill>
                      <a:srgbClr val="3F40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707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347864" y="4046539"/>
                    <a:ext cx="2491067" cy="2154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2E2C2C"/>
                        </a:solidFill>
                      </a:rPr>
                      <a:t>Association d’utilité pub</a:t>
                    </a:r>
                    <a:r>
                      <a:rPr lang="fr-FR" sz="1400" b="1">
                        <a:solidFill>
                          <a:srgbClr val="FFFFFF"/>
                        </a:solidFill>
                      </a:rPr>
                      <a:t>lique</a:t>
                    </a:r>
                    <a:endParaRPr lang="fr-FR" sz="140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70737" name="Groupe 175"/>
                  <p:cNvGrpSpPr>
                    <a:grpSpLocks/>
                  </p:cNvGrpSpPr>
                  <p:nvPr/>
                </p:nvGrpSpPr>
                <p:grpSpPr bwMode="auto">
                  <a:xfrm>
                    <a:off x="5697948" y="4391526"/>
                    <a:ext cx="1370358" cy="1599079"/>
                    <a:chOff x="5697948" y="4391526"/>
                    <a:chExt cx="1370358" cy="1599079"/>
                  </a:xfrm>
                </p:grpSpPr>
                <p:pic>
                  <p:nvPicPr>
                    <p:cNvPr id="70738" name="Image 176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5697948" y="4653136"/>
                      <a:ext cx="1370358" cy="13374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70739" name="ZoneTexte 1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97948" y="4391526"/>
                      <a:ext cx="1370358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sz="1400">
                          <a:solidFill>
                            <a:srgbClr val="FFFFFF"/>
                          </a:solidFill>
                        </a:rPr>
                        <a:t>Avec la ville de de </a:t>
                      </a:r>
                    </a:p>
                  </p:txBody>
                </p:sp>
              </p:grpSp>
            </p:grpSp>
            <p:sp>
              <p:nvSpPr>
                <p:cNvPr id="70706" name="Rectangle 19"/>
                <p:cNvSpPr>
                  <a:spLocks noChangeArrowheads="1"/>
                </p:cNvSpPr>
                <p:nvPr/>
              </p:nvSpPr>
              <p:spPr bwMode="auto">
                <a:xfrm>
                  <a:off x="3649663" y="714375"/>
                  <a:ext cx="5480050" cy="17907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07" name="Rectangle 5"/>
                <p:cNvSpPr>
                  <a:spLocks noChangeArrowheads="1"/>
                </p:cNvSpPr>
                <p:nvPr/>
              </p:nvSpPr>
              <p:spPr bwMode="auto">
                <a:xfrm>
                  <a:off x="1857375" y="2505075"/>
                  <a:ext cx="3608388" cy="3598863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08" name="Rectangle 10"/>
                <p:cNvSpPr>
                  <a:spLocks noChangeArrowheads="1"/>
                </p:cNvSpPr>
                <p:nvPr/>
              </p:nvSpPr>
              <p:spPr bwMode="auto">
                <a:xfrm>
                  <a:off x="6484938" y="714375"/>
                  <a:ext cx="2665412" cy="1833563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0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505075"/>
                  <a:ext cx="1858963" cy="3609975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10" name="Rectangle 12"/>
                <p:cNvSpPr>
                  <a:spLocks noChangeArrowheads="1"/>
                </p:cNvSpPr>
                <p:nvPr/>
              </p:nvSpPr>
              <p:spPr bwMode="auto">
                <a:xfrm>
                  <a:off x="1858964" y="4281488"/>
                  <a:ext cx="7289800" cy="1822450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70711" name="Image 149" descr="les acteurs.jpg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19400" y="2505075"/>
                  <a:ext cx="1863725" cy="179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712" name="Rectangle 8"/>
                <p:cNvSpPr>
                  <a:spLocks noChangeArrowheads="1"/>
                </p:cNvSpPr>
                <p:nvPr/>
              </p:nvSpPr>
              <p:spPr bwMode="auto">
                <a:xfrm>
                  <a:off x="5457825" y="2505075"/>
                  <a:ext cx="3695700" cy="17875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699" name="Text Box 55"/>
              <p:cNvSpPr txBox="1">
                <a:spLocks noChangeArrowheads="1"/>
              </p:cNvSpPr>
              <p:nvPr/>
            </p:nvSpPr>
            <p:spPr bwMode="auto">
              <a:xfrm>
                <a:off x="5443538" y="2586038"/>
                <a:ext cx="3683000" cy="155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3200">
                    <a:solidFill>
                      <a:srgbClr val="FFFFFF"/>
                    </a:solidFill>
                  </a:rPr>
                  <a:t>Association française de seniors bénévoles</a:t>
                </a:r>
              </a:p>
            </p:txBody>
          </p:sp>
          <p:sp>
            <p:nvSpPr>
              <p:cNvPr id="70700" name="Text Box 59"/>
              <p:cNvSpPr txBox="1">
                <a:spLocks noChangeArrowheads="1"/>
              </p:cNvSpPr>
              <p:nvPr/>
            </p:nvSpPr>
            <p:spPr bwMode="auto">
              <a:xfrm>
                <a:off x="1763688" y="4800174"/>
                <a:ext cx="7080275" cy="1292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 eaLnBrk="0" hangingPunct="0"/>
                <a:r>
                  <a:rPr lang="fr-FR" sz="2400" b="1">
                    <a:solidFill>
                      <a:schemeClr val="bg1"/>
                    </a:solidFill>
                    <a:latin typeface="Arial Narrow" pitchFamily="34" charset="0"/>
                  </a:rPr>
                  <a:t>Association loi de 1901 – Reconnue d’utilité publique </a:t>
                </a:r>
              </a:p>
              <a:p>
                <a:pPr eaLnBrk="0" hangingPunct="0"/>
                <a: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  <a:t>Agrée par le Ministère de </a:t>
                </a:r>
                <a:b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</a:br>
                <a: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  <a:t>l’Education Nationale pour son concours à l’enseignement pub</a:t>
                </a:r>
              </a:p>
              <a:p>
                <a:pPr eaLnBrk="0" hangingPunct="0"/>
                <a:r>
                  <a:rPr lang="fr-FR" sz="1400">
                    <a:solidFill>
                      <a:schemeClr val="bg1"/>
                    </a:solidFill>
                    <a:latin typeface="Arial Narrow" pitchFamily="34" charset="0"/>
                  </a:rPr>
                  <a:t>Siège : 8 rue Ambroise Thomas 75009 PARIS</a:t>
                </a:r>
                <a:endParaRPr lang="fr-FR" sz="2400" i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70701" name="Picture 83" descr="main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40113" y="2506663"/>
                <a:ext cx="2017712" cy="180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702" name="Rectangle 10"/>
              <p:cNvSpPr>
                <a:spLocks noChangeArrowheads="1"/>
              </p:cNvSpPr>
              <p:nvPr/>
            </p:nvSpPr>
            <p:spPr bwMode="auto">
              <a:xfrm>
                <a:off x="3649662" y="714375"/>
                <a:ext cx="5489576" cy="1811884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pic>
            <p:nvPicPr>
              <p:cNvPr id="70703" name="Image 141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2533" y="849313"/>
                <a:ext cx="2990850" cy="1657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" name="Rectangle 142"/>
              <p:cNvSpPr/>
              <p:nvPr/>
            </p:nvSpPr>
            <p:spPr>
              <a:xfrm>
                <a:off x="-17463" y="704850"/>
                <a:ext cx="5526088" cy="18208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70667" name="Rectangle 41"/>
            <p:cNvSpPr>
              <a:spLocks noChangeArrowheads="1"/>
            </p:cNvSpPr>
            <p:nvPr/>
          </p:nvSpPr>
          <p:spPr bwMode="auto">
            <a:xfrm>
              <a:off x="3859213" y="3309938"/>
              <a:ext cx="8636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28B91"/>
                  </a:solidFill>
                </a:rPr>
                <a:t>ctions de 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0668" name="Rectangle 42"/>
            <p:cNvSpPr>
              <a:spLocks noChangeArrowheads="1"/>
            </p:cNvSpPr>
            <p:nvPr/>
          </p:nvSpPr>
          <p:spPr bwMode="auto">
            <a:xfrm>
              <a:off x="3859213" y="3476625"/>
              <a:ext cx="14112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28B91"/>
                  </a:solidFill>
                </a:rPr>
                <a:t>enévoles pour la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0669" name="Rectangle 43"/>
            <p:cNvSpPr>
              <a:spLocks noChangeArrowheads="1"/>
            </p:cNvSpPr>
            <p:nvPr/>
          </p:nvSpPr>
          <p:spPr bwMode="auto">
            <a:xfrm>
              <a:off x="3859213" y="3643313"/>
              <a:ext cx="13604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08487"/>
                  </a:solidFill>
                </a:rPr>
                <a:t>oopération et le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0670" name="Rectangle 44"/>
            <p:cNvSpPr>
              <a:spLocks noChangeArrowheads="1"/>
            </p:cNvSpPr>
            <p:nvPr/>
          </p:nvSpPr>
          <p:spPr bwMode="auto">
            <a:xfrm>
              <a:off x="3716338" y="3262313"/>
              <a:ext cx="127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0671" name="Rectangle 45"/>
            <p:cNvSpPr>
              <a:spLocks noChangeArrowheads="1"/>
            </p:cNvSpPr>
            <p:nvPr/>
          </p:nvSpPr>
          <p:spPr bwMode="auto">
            <a:xfrm>
              <a:off x="3706813" y="3452813"/>
              <a:ext cx="139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b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0672" name="Rectangle 46"/>
            <p:cNvSpPr>
              <a:spLocks noChangeArrowheads="1"/>
            </p:cNvSpPr>
            <p:nvPr/>
          </p:nvSpPr>
          <p:spPr bwMode="auto">
            <a:xfrm>
              <a:off x="3706813" y="3595688"/>
              <a:ext cx="127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0673" name="Rectangle 47"/>
            <p:cNvSpPr>
              <a:spLocks noChangeArrowheads="1"/>
            </p:cNvSpPr>
            <p:nvPr/>
          </p:nvSpPr>
          <p:spPr bwMode="auto">
            <a:xfrm>
              <a:off x="3706813" y="3786188"/>
              <a:ext cx="139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d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0674" name="Rectangle 48"/>
            <p:cNvSpPr>
              <a:spLocks noChangeArrowheads="1"/>
            </p:cNvSpPr>
            <p:nvPr/>
          </p:nvSpPr>
          <p:spPr bwMode="auto">
            <a:xfrm>
              <a:off x="3859213" y="3833813"/>
              <a:ext cx="11906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08487"/>
                  </a:solidFill>
                </a:rPr>
                <a:t>éveloppement</a:t>
              </a: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70675" name="Image 95" descr="monde-transparent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9488" y="2643188"/>
              <a:ext cx="1162050" cy="114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6" name="Rectangle 53"/>
            <p:cNvSpPr>
              <a:spLocks noChangeArrowheads="1"/>
            </p:cNvSpPr>
            <p:nvPr/>
          </p:nvSpPr>
          <p:spPr bwMode="auto">
            <a:xfrm>
              <a:off x="3219450" y="3344863"/>
              <a:ext cx="4397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R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0677" name="Rectangle 51"/>
            <p:cNvSpPr>
              <a:spLocks noChangeArrowheads="1"/>
            </p:cNvSpPr>
            <p:nvPr/>
          </p:nvSpPr>
          <p:spPr bwMode="auto">
            <a:xfrm>
              <a:off x="1858963" y="3344863"/>
              <a:ext cx="5001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A</a:t>
              </a:r>
              <a:endParaRPr lang="fr-FR">
                <a:solidFill>
                  <a:srgbClr val="7F7F7F"/>
                </a:solidFill>
              </a:endParaRPr>
            </a:p>
          </p:txBody>
        </p:sp>
        <p:sp>
          <p:nvSpPr>
            <p:cNvPr id="70678" name="Rectangle 52"/>
            <p:cNvSpPr>
              <a:spLocks noChangeArrowheads="1"/>
            </p:cNvSpPr>
            <p:nvPr/>
          </p:nvSpPr>
          <p:spPr bwMode="auto">
            <a:xfrm>
              <a:off x="2359100" y="3327827"/>
              <a:ext cx="58349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G</a:t>
              </a:r>
              <a:endParaRPr lang="fr-FR">
                <a:solidFill>
                  <a:srgbClr val="7F7F7F"/>
                </a:solidFill>
              </a:endParaRPr>
            </a:p>
          </p:txBody>
        </p:sp>
        <p:grpSp>
          <p:nvGrpSpPr>
            <p:cNvPr id="70679" name="Group 55"/>
            <p:cNvGrpSpPr>
              <a:grpSpLocks/>
            </p:cNvGrpSpPr>
            <p:nvPr/>
          </p:nvGrpSpPr>
          <p:grpSpPr bwMode="auto">
            <a:xfrm>
              <a:off x="2992363" y="3246011"/>
              <a:ext cx="134937" cy="1028700"/>
              <a:chOff x="1915" y="2067"/>
              <a:chExt cx="102" cy="648"/>
            </a:xfrm>
          </p:grpSpPr>
          <p:sp>
            <p:nvSpPr>
              <p:cNvPr id="70696" name="Freeform 49"/>
              <p:cNvSpPr>
                <a:spLocks/>
              </p:cNvSpPr>
              <p:nvPr/>
            </p:nvSpPr>
            <p:spPr bwMode="auto">
              <a:xfrm>
                <a:off x="1921" y="2193"/>
                <a:ext cx="90" cy="522"/>
              </a:xfrm>
              <a:custGeom>
                <a:avLst/>
                <a:gdLst>
                  <a:gd name="T0" fmla="*/ 0 w 15"/>
                  <a:gd name="T1" fmla="*/ 2147483647 h 87"/>
                  <a:gd name="T2" fmla="*/ 2147483647 w 15"/>
                  <a:gd name="T3" fmla="*/ 2147483647 h 87"/>
                  <a:gd name="T4" fmla="*/ 2147483647 w 15"/>
                  <a:gd name="T5" fmla="*/ 2147483647 h 87"/>
                  <a:gd name="T6" fmla="*/ 2147483647 w 15"/>
                  <a:gd name="T7" fmla="*/ 2147483647 h 87"/>
                  <a:gd name="T8" fmla="*/ 0 w 15"/>
                  <a:gd name="T9" fmla="*/ 21474836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7"/>
                  <a:gd name="T17" fmla="*/ 15 w 1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7">
                    <a:moveTo>
                      <a:pt x="0" y="5"/>
                    </a:moveTo>
                    <a:cubicBezTo>
                      <a:pt x="2" y="0"/>
                      <a:pt x="14" y="1"/>
                      <a:pt x="15" y="5"/>
                    </a:cubicBezTo>
                    <a:lnTo>
                      <a:pt x="15" y="74"/>
                    </a:lnTo>
                    <a:lnTo>
                      <a:pt x="1" y="87"/>
                    </a:lnTo>
                    <a:cubicBezTo>
                      <a:pt x="1" y="61"/>
                      <a:pt x="0" y="31"/>
                      <a:pt x="0" y="5"/>
                    </a:cubicBezTo>
                    <a:close/>
                  </a:path>
                </a:pathLst>
              </a:custGeom>
              <a:solidFill>
                <a:srgbClr val="3F4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97" name="Oval 50"/>
              <p:cNvSpPr>
                <a:spLocks noChangeArrowheads="1"/>
              </p:cNvSpPr>
              <p:nvPr/>
            </p:nvSpPr>
            <p:spPr bwMode="auto">
              <a:xfrm>
                <a:off x="1915" y="2067"/>
                <a:ext cx="102" cy="90"/>
              </a:xfrm>
              <a:prstGeom prst="ellipse">
                <a:avLst/>
              </a:prstGeom>
              <a:solidFill>
                <a:srgbClr val="3F4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680" name="Text Box 55"/>
            <p:cNvSpPr txBox="1">
              <a:spLocks noChangeArrowheads="1"/>
            </p:cNvSpPr>
            <p:nvPr/>
          </p:nvSpPr>
          <p:spPr bwMode="auto">
            <a:xfrm>
              <a:off x="5443538" y="2586038"/>
              <a:ext cx="3683000" cy="15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>
                  <a:solidFill>
                    <a:srgbClr val="FFFFFF"/>
                  </a:solidFill>
                </a:rPr>
                <a:t>Association française de seniors bénévoles</a:t>
              </a:r>
            </a:p>
          </p:txBody>
        </p:sp>
        <p:sp>
          <p:nvSpPr>
            <p:cNvPr id="70681" name="Rectangle 45"/>
            <p:cNvSpPr>
              <a:spLocks noChangeArrowheads="1"/>
            </p:cNvSpPr>
            <p:nvPr/>
          </p:nvSpPr>
          <p:spPr bwMode="auto">
            <a:xfrm>
              <a:off x="4197351" y="2490788"/>
              <a:ext cx="4957762" cy="178435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pic>
          <p:nvPicPr>
            <p:cNvPr id="70682" name="Picture 3" descr="reunion02 copi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90701" y="2501900"/>
              <a:ext cx="2451100" cy="18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857375" y="4262438"/>
              <a:ext cx="7286625" cy="185261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9" name="Text Box 83"/>
            <p:cNvSpPr txBox="1">
              <a:spLocks noChangeArrowheads="1"/>
            </p:cNvSpPr>
            <p:nvPr/>
          </p:nvSpPr>
          <p:spPr bwMode="auto">
            <a:xfrm>
              <a:off x="4275138" y="4560888"/>
              <a:ext cx="4681537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bg1">
                      <a:lumMod val="85000"/>
                    </a:schemeClr>
                  </a:solidFill>
                </a:rPr>
                <a:t>LES ATOUTS DE LA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bg1">
                      <a:lumMod val="85000"/>
                    </a:schemeClr>
                  </a:solidFill>
                </a:rPr>
                <a:t>DÉLÉGATION DÉPARTEMENTALE DU VAR</a:t>
              </a:r>
            </a:p>
          </p:txBody>
        </p:sp>
        <p:sp>
          <p:nvSpPr>
            <p:cNvPr id="70685" name="Text Box 82"/>
            <p:cNvSpPr txBox="1">
              <a:spLocks noChangeArrowheads="1"/>
            </p:cNvSpPr>
            <p:nvPr/>
          </p:nvSpPr>
          <p:spPr bwMode="auto">
            <a:xfrm>
              <a:off x="9524" y="1033463"/>
              <a:ext cx="398641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sz="3600" b="1"/>
                <a:t>Nos activités dans le Var</a:t>
              </a:r>
            </a:p>
          </p:txBody>
        </p:sp>
        <p:sp>
          <p:nvSpPr>
            <p:cNvPr id="70686" name="Rectangle 11"/>
            <p:cNvSpPr>
              <a:spLocks noChangeArrowheads="1"/>
            </p:cNvSpPr>
            <p:nvPr/>
          </p:nvSpPr>
          <p:spPr bwMode="auto">
            <a:xfrm>
              <a:off x="0" y="2468108"/>
              <a:ext cx="4333045" cy="358775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5" rIns="91431" bIns="45715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70687" name="Picture 46" descr="activité02 copi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41801" y="731838"/>
              <a:ext cx="2546350" cy="174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ZoneTexte 110"/>
            <p:cNvSpPr txBox="1"/>
            <p:nvPr/>
          </p:nvSpPr>
          <p:spPr>
            <a:xfrm>
              <a:off x="222250" y="2557463"/>
              <a:ext cx="3773488" cy="830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DES ACTIVITES DEPARTEMENTALES</a:t>
              </a:r>
            </a:p>
          </p:txBody>
        </p:sp>
        <p:sp>
          <p:nvSpPr>
            <p:cNvPr id="112" name="Espace réservé du contenu 2"/>
            <p:cNvSpPr txBox="1">
              <a:spLocks/>
            </p:cNvSpPr>
            <p:nvPr/>
          </p:nvSpPr>
          <p:spPr>
            <a:xfrm>
              <a:off x="230188" y="3357563"/>
              <a:ext cx="3787775" cy="592137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sz="1600" dirty="0">
                  <a:solidFill>
                    <a:schemeClr val="bg1"/>
                  </a:solidFill>
                  <a:latin typeface="+mn-lt"/>
                </a:rPr>
                <a:t>Parrainage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sz="1600" dirty="0">
                  <a:solidFill>
                    <a:schemeClr val="bg1"/>
                  </a:solidFill>
                  <a:latin typeface="+mn-lt"/>
                </a:rPr>
                <a:t>Aide à la création d’entreprise</a:t>
              </a:r>
            </a:p>
          </p:txBody>
        </p:sp>
        <p:pic>
          <p:nvPicPr>
            <p:cNvPr id="70690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15100" y="724248"/>
              <a:ext cx="26289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1" name="ZoneTexte 5"/>
            <p:cNvSpPr txBox="1">
              <a:spLocks noChangeArrowheads="1"/>
            </p:cNvSpPr>
            <p:nvPr/>
          </p:nvSpPr>
          <p:spPr bwMode="auto">
            <a:xfrm>
              <a:off x="201228" y="5016383"/>
              <a:ext cx="3830724" cy="929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>
                  <a:solidFill>
                    <a:schemeClr val="bg1"/>
                  </a:solidFill>
                </a:rPr>
                <a:t>Écoute des personnes en difficulté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>
                  <a:solidFill>
                    <a:schemeClr val="bg1"/>
                  </a:solidFill>
                </a:rPr>
                <a:t>Santé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>
                  <a:solidFill>
                    <a:schemeClr val="bg1"/>
                  </a:solidFill>
                </a:rPr>
                <a:t>Informatique seniors</a:t>
              </a:r>
              <a:endParaRPr lang="fr-FR" sz="1600"/>
            </a:p>
          </p:txBody>
        </p:sp>
        <p:sp>
          <p:nvSpPr>
            <p:cNvPr id="70692" name="ZoneTexte 6"/>
            <p:cNvSpPr txBox="1">
              <a:spLocks noChangeArrowheads="1"/>
            </p:cNvSpPr>
            <p:nvPr/>
          </p:nvSpPr>
          <p:spPr bwMode="auto">
            <a:xfrm>
              <a:off x="201228" y="4401051"/>
              <a:ext cx="3772873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>
                  <a:solidFill>
                    <a:schemeClr val="bg1"/>
                  </a:solidFill>
                </a:rPr>
                <a:t>Soutien scolaire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>
                  <a:solidFill>
                    <a:schemeClr val="bg1"/>
                  </a:solidFill>
                </a:rPr>
                <a:t>AGIRoute seniors et jeunes</a:t>
              </a:r>
              <a:endParaRPr lang="fr-FR" sz="1600"/>
            </a:p>
          </p:txBody>
        </p:sp>
        <p:sp>
          <p:nvSpPr>
            <p:cNvPr id="70693" name="ZoneTexte 7"/>
            <p:cNvSpPr txBox="1">
              <a:spLocks noChangeArrowheads="1"/>
            </p:cNvSpPr>
            <p:nvPr/>
          </p:nvSpPr>
          <p:spPr bwMode="auto">
            <a:xfrm>
              <a:off x="201228" y="3861048"/>
              <a:ext cx="3772990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>
                  <a:solidFill>
                    <a:schemeClr val="bg1"/>
                  </a:solidFill>
                </a:rPr>
                <a:t>Personnes âgées isolées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>
                  <a:solidFill>
                    <a:schemeClr val="bg1"/>
                  </a:solidFill>
                </a:rPr>
                <a:t>Protection Judiciaire de la Jeune</a:t>
              </a:r>
              <a:endParaRPr lang="fr-FR" sz="1600"/>
            </a:p>
          </p:txBody>
        </p:sp>
        <p:pic>
          <p:nvPicPr>
            <p:cNvPr id="70694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48101" y="2485231"/>
              <a:ext cx="2540050" cy="177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95" name="Picture 48" descr="formation01 copi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526288" y="2468108"/>
              <a:ext cx="2590800" cy="1798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-36513" y="-42863"/>
            <a:ext cx="9191626" cy="3470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57150" y="3373438"/>
            <a:ext cx="9213850" cy="354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grpSp>
        <p:nvGrpSpPr>
          <p:cNvPr id="70660" name="Groupe 10"/>
          <p:cNvGrpSpPr>
            <a:grpSpLocks/>
          </p:cNvGrpSpPr>
          <p:nvPr/>
        </p:nvGrpSpPr>
        <p:grpSpPr bwMode="auto">
          <a:xfrm>
            <a:off x="-52388" y="6102350"/>
            <a:ext cx="9209088" cy="815975"/>
            <a:chOff x="-28575" y="6055858"/>
            <a:chExt cx="9209087" cy="815834"/>
          </a:xfrm>
        </p:grpSpPr>
        <p:sp>
          <p:nvSpPr>
            <p:cNvPr id="105" name="Rectangle 104"/>
            <p:cNvSpPr/>
            <p:nvPr/>
          </p:nvSpPr>
          <p:spPr>
            <a:xfrm>
              <a:off x="-28575" y="6116173"/>
              <a:ext cx="9183687" cy="755519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20637" y="6452664"/>
              <a:ext cx="9201149" cy="2682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70663" name="Image 9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316416" y="6135659"/>
              <a:ext cx="734034" cy="71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4" name="Image 10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676232" y="6055858"/>
              <a:ext cx="1450363" cy="803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5" name="ZoneTexte 2"/>
            <p:cNvSpPr txBox="1">
              <a:spLocks noChangeArrowheads="1"/>
            </p:cNvSpPr>
            <p:nvPr/>
          </p:nvSpPr>
          <p:spPr bwMode="auto">
            <a:xfrm>
              <a:off x="107504" y="6448209"/>
              <a:ext cx="22230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INFORMATION/FORMATION</a:t>
              </a: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657600" y="2552700"/>
            <a:ext cx="1800225" cy="1800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57600" y="2643188"/>
            <a:ext cx="3600450" cy="1671637"/>
            <a:chOff x="2592" y="240"/>
            <a:chExt cx="2268" cy="1134"/>
          </a:xfrm>
        </p:grpSpPr>
        <p:sp>
          <p:nvSpPr>
            <p:cNvPr id="58413" name="Rectangle 4"/>
            <p:cNvSpPr>
              <a:spLocks noChangeArrowheads="1"/>
            </p:cNvSpPr>
            <p:nvPr/>
          </p:nvSpPr>
          <p:spPr bwMode="auto">
            <a:xfrm>
              <a:off x="3726" y="240"/>
              <a:ext cx="1134" cy="11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58414" name="Rectangle 5"/>
            <p:cNvSpPr>
              <a:spLocks noChangeArrowheads="1"/>
            </p:cNvSpPr>
            <p:nvPr/>
          </p:nvSpPr>
          <p:spPr bwMode="auto">
            <a:xfrm>
              <a:off x="2592" y="240"/>
              <a:ext cx="1134" cy="11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fr-FR" sz="240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57825" y="2514600"/>
            <a:ext cx="1800225" cy="3600450"/>
            <a:chOff x="4224" y="1488"/>
            <a:chExt cx="1134" cy="2268"/>
          </a:xfrm>
        </p:grpSpPr>
        <p:sp>
          <p:nvSpPr>
            <p:cNvPr id="58411" name="Rectangle 7"/>
            <p:cNvSpPr>
              <a:spLocks noChangeArrowheads="1"/>
            </p:cNvSpPr>
            <p:nvPr/>
          </p:nvSpPr>
          <p:spPr bwMode="auto">
            <a:xfrm>
              <a:off x="4224" y="2622"/>
              <a:ext cx="1134" cy="11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FFFFFF"/>
                </a:solidFill>
              </a:endParaRPr>
            </a:p>
          </p:txBody>
        </p:sp>
        <p:sp>
          <p:nvSpPr>
            <p:cNvPr id="58412" name="Rectangle 8"/>
            <p:cNvSpPr>
              <a:spLocks noChangeArrowheads="1"/>
            </p:cNvSpPr>
            <p:nvPr/>
          </p:nvSpPr>
          <p:spPr bwMode="auto">
            <a:xfrm>
              <a:off x="4224" y="1488"/>
              <a:ext cx="1134" cy="11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fr-FR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858963" y="714375"/>
            <a:ext cx="1800225" cy="3600450"/>
            <a:chOff x="240" y="-108"/>
            <a:chExt cx="1134" cy="2268"/>
          </a:xfrm>
        </p:grpSpPr>
        <p:sp>
          <p:nvSpPr>
            <p:cNvPr id="58409" name="Rectangle 10"/>
            <p:cNvSpPr>
              <a:spLocks noChangeArrowheads="1"/>
            </p:cNvSpPr>
            <p:nvPr/>
          </p:nvSpPr>
          <p:spPr bwMode="auto">
            <a:xfrm>
              <a:off x="240" y="1026"/>
              <a:ext cx="1134" cy="11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fr-FR" sz="6000">
                <a:solidFill>
                  <a:srgbClr val="0033CC"/>
                </a:solidFill>
              </a:endParaRPr>
            </a:p>
          </p:txBody>
        </p:sp>
        <p:sp>
          <p:nvSpPr>
            <p:cNvPr id="58410" name="Rectangle 11"/>
            <p:cNvSpPr>
              <a:spLocks noChangeArrowheads="1"/>
            </p:cNvSpPr>
            <p:nvPr/>
          </p:nvSpPr>
          <p:spPr bwMode="auto">
            <a:xfrm>
              <a:off x="240" y="-108"/>
              <a:ext cx="1134" cy="11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sz="2400">
                <a:solidFill>
                  <a:srgbClr val="FFFF00"/>
                </a:solidFill>
              </a:endParaRPr>
            </a:p>
          </p:txBody>
        </p:sp>
      </p:grp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858963" y="4314825"/>
            <a:ext cx="3600450" cy="1800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657600" y="714375"/>
            <a:ext cx="3594100" cy="18383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76413" y="2552700"/>
            <a:ext cx="3683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sp>
        <p:nvSpPr>
          <p:cNvPr id="58376" name="AutoShape 36"/>
          <p:cNvSpPr>
            <a:spLocks noChangeAspect="1" noChangeArrowheads="1" noTextEdit="1"/>
          </p:cNvSpPr>
          <p:nvPr/>
        </p:nvSpPr>
        <p:spPr bwMode="auto">
          <a:xfrm>
            <a:off x="1841500" y="2514600"/>
            <a:ext cx="3616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-17463" y="0"/>
            <a:ext cx="9147176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7463" y="6230938"/>
            <a:ext cx="9177338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1931988" y="4352925"/>
            <a:ext cx="34559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Seniors </a:t>
            </a:r>
            <a:b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Bénévoles</a:t>
            </a:r>
            <a:b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Compétents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846513" y="960328"/>
            <a:ext cx="3167063" cy="1554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  <a:scene3d>
            <a:camera prst="obliqueBottomRight"/>
            <a:lightRig rig="threePt" dir="t"/>
          </a:scene3d>
          <a:sp3d/>
        </p:spPr>
        <p:txBody>
          <a:bodyPr>
            <a:spAutoFit/>
          </a:bodyPr>
          <a:lstStyle/>
          <a:p>
            <a:pPr algn="r" defTabSz="992188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FF9900"/>
                </a:solidFill>
                <a:latin typeface="+mn-lt"/>
              </a:rPr>
              <a:t>DÈLÈGATION</a:t>
            </a:r>
          </a:p>
          <a:p>
            <a:pPr algn="r" defTabSz="992188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FF9900"/>
                </a:solidFill>
                <a:latin typeface="+mn-lt"/>
              </a:rPr>
              <a:t>DU</a:t>
            </a:r>
          </a:p>
          <a:p>
            <a:pPr algn="r" defTabSz="992188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FF9900"/>
                </a:solidFill>
                <a:latin typeface="+mn-lt"/>
              </a:rPr>
              <a:t>VAR</a:t>
            </a:r>
            <a:endParaRPr lang="fr-FR" sz="32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3859213" y="3309938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ctions de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3859213" y="3476625"/>
            <a:ext cx="1411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enévoles pour la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3859213" y="3643313"/>
            <a:ext cx="136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oopération et le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3716338" y="32623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3706813" y="3452813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b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706813" y="3595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c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3706813" y="3786188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d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3859213" y="3833813"/>
            <a:ext cx="1190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éveloppement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47" name="Image 46" descr="monde-transparen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9488" y="2643188"/>
            <a:ext cx="11620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2771775" y="1239838"/>
            <a:ext cx="3600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FFFFFF"/>
                </a:solidFill>
                <a:latin typeface="Futura Md BT"/>
              </a:rPr>
              <a:t>A</a:t>
            </a:r>
            <a:r>
              <a:rPr lang="fr-FR" sz="5400">
                <a:solidFill>
                  <a:srgbClr val="FFFFFF"/>
                </a:solidFill>
                <a:latin typeface="Futura Md BT"/>
              </a:rPr>
              <a:t>ssociation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9" name="Rectangle 53"/>
          <p:cNvSpPr>
            <a:spLocks noChangeArrowheads="1"/>
          </p:cNvSpPr>
          <p:nvPr/>
        </p:nvSpPr>
        <p:spPr bwMode="auto">
          <a:xfrm>
            <a:off x="3219450" y="3344863"/>
            <a:ext cx="43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R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1858963" y="3344863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A</a:t>
            </a:r>
            <a:endParaRPr lang="fr-FR">
              <a:solidFill>
                <a:srgbClr val="7F7F7F"/>
              </a:solidFill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2359025" y="3327400"/>
            <a:ext cx="58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G</a:t>
            </a:r>
            <a:endParaRPr lang="fr-FR">
              <a:solidFill>
                <a:srgbClr val="7F7F7F"/>
              </a:solidFill>
            </a:endParaRPr>
          </a:p>
        </p:txBody>
      </p:sp>
      <p:grpSp>
        <p:nvGrpSpPr>
          <p:cNvPr id="52" name="Groupe 51"/>
          <p:cNvGrpSpPr>
            <a:grpSpLocks/>
          </p:cNvGrpSpPr>
          <p:nvPr/>
        </p:nvGrpSpPr>
        <p:grpSpPr bwMode="auto">
          <a:xfrm>
            <a:off x="1990725" y="1125538"/>
            <a:ext cx="5162550" cy="1028700"/>
            <a:chOff x="3059832" y="-314325"/>
            <a:chExt cx="5161285" cy="1028700"/>
          </a:xfrm>
        </p:grpSpPr>
        <p:sp>
          <p:nvSpPr>
            <p:cNvPr id="58404" name="ZoneTexte 52"/>
            <p:cNvSpPr txBox="1">
              <a:spLocks noChangeArrowheads="1"/>
            </p:cNvSpPr>
            <p:nvPr/>
          </p:nvSpPr>
          <p:spPr bwMode="auto">
            <a:xfrm>
              <a:off x="3059832" y="-261640"/>
              <a:ext cx="126669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5400">
                  <a:solidFill>
                    <a:srgbClr val="FFFFFF"/>
                  </a:solidFill>
                  <a:latin typeface="Futura Md BT"/>
                </a:rPr>
                <a:t>des</a:t>
              </a:r>
              <a:endParaRPr lang="fr-FR" sz="5400">
                <a:solidFill>
                  <a:srgbClr val="FFFFFF"/>
                </a:solidFill>
              </a:endParaRPr>
            </a:p>
          </p:txBody>
        </p:sp>
        <p:sp>
          <p:nvSpPr>
            <p:cNvPr id="58405" name="ZoneTexte 53"/>
            <p:cNvSpPr txBox="1">
              <a:spLocks noChangeArrowheads="1"/>
            </p:cNvSpPr>
            <p:nvPr/>
          </p:nvSpPr>
          <p:spPr bwMode="auto">
            <a:xfrm>
              <a:off x="4346338" y="-261640"/>
              <a:ext cx="387477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5400">
                  <a:solidFill>
                    <a:srgbClr val="FFFFFF"/>
                  </a:solidFill>
                  <a:latin typeface="Futura Md BT"/>
                </a:rPr>
                <a:t>ntervenants</a:t>
              </a:r>
              <a:endParaRPr lang="fr-FR" sz="5400">
                <a:solidFill>
                  <a:srgbClr val="FFFFFF"/>
                </a:solidFill>
              </a:endParaRPr>
            </a:p>
          </p:txBody>
        </p:sp>
        <p:grpSp>
          <p:nvGrpSpPr>
            <p:cNvPr id="58406" name="Group 55"/>
            <p:cNvGrpSpPr>
              <a:grpSpLocks/>
            </p:cNvGrpSpPr>
            <p:nvPr/>
          </p:nvGrpSpPr>
          <p:grpSpPr bwMode="auto">
            <a:xfrm>
              <a:off x="4282267" y="-314325"/>
              <a:ext cx="134937" cy="1028700"/>
              <a:chOff x="1915" y="2067"/>
              <a:chExt cx="102" cy="648"/>
            </a:xfrm>
          </p:grpSpPr>
          <p:sp>
            <p:nvSpPr>
              <p:cNvPr id="58407" name="Freeform 49"/>
              <p:cNvSpPr>
                <a:spLocks/>
              </p:cNvSpPr>
              <p:nvPr/>
            </p:nvSpPr>
            <p:spPr bwMode="auto">
              <a:xfrm>
                <a:off x="1921" y="2193"/>
                <a:ext cx="90" cy="522"/>
              </a:xfrm>
              <a:custGeom>
                <a:avLst/>
                <a:gdLst>
                  <a:gd name="T0" fmla="*/ 0 w 15"/>
                  <a:gd name="T1" fmla="*/ 2147483647 h 87"/>
                  <a:gd name="T2" fmla="*/ 2147483647 w 15"/>
                  <a:gd name="T3" fmla="*/ 2147483647 h 87"/>
                  <a:gd name="T4" fmla="*/ 2147483647 w 15"/>
                  <a:gd name="T5" fmla="*/ 2147483647 h 87"/>
                  <a:gd name="T6" fmla="*/ 2147483647 w 15"/>
                  <a:gd name="T7" fmla="*/ 2147483647 h 87"/>
                  <a:gd name="T8" fmla="*/ 0 w 15"/>
                  <a:gd name="T9" fmla="*/ 21474836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7"/>
                  <a:gd name="T17" fmla="*/ 15 w 1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7">
                    <a:moveTo>
                      <a:pt x="0" y="5"/>
                    </a:moveTo>
                    <a:cubicBezTo>
                      <a:pt x="2" y="0"/>
                      <a:pt x="14" y="1"/>
                      <a:pt x="15" y="5"/>
                    </a:cubicBezTo>
                    <a:lnTo>
                      <a:pt x="15" y="74"/>
                    </a:lnTo>
                    <a:lnTo>
                      <a:pt x="1" y="87"/>
                    </a:lnTo>
                    <a:cubicBezTo>
                      <a:pt x="1" y="61"/>
                      <a:pt x="0" y="31"/>
                      <a:pt x="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8" name="Oval 50"/>
              <p:cNvSpPr>
                <a:spLocks noChangeArrowheads="1"/>
              </p:cNvSpPr>
              <p:nvPr/>
            </p:nvSpPr>
            <p:spPr bwMode="auto">
              <a:xfrm>
                <a:off x="1915" y="2067"/>
                <a:ext cx="102" cy="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8" name="Group 55"/>
          <p:cNvGrpSpPr>
            <a:grpSpLocks/>
          </p:cNvGrpSpPr>
          <p:nvPr/>
        </p:nvGrpSpPr>
        <p:grpSpPr bwMode="auto">
          <a:xfrm>
            <a:off x="2992438" y="3246438"/>
            <a:ext cx="134937" cy="1028700"/>
            <a:chOff x="1915" y="2067"/>
            <a:chExt cx="102" cy="648"/>
          </a:xfrm>
        </p:grpSpPr>
        <p:sp>
          <p:nvSpPr>
            <p:cNvPr id="58402" name="Freeform 49"/>
            <p:cNvSpPr>
              <a:spLocks/>
            </p:cNvSpPr>
            <p:nvPr/>
          </p:nvSpPr>
          <p:spPr bwMode="auto">
            <a:xfrm>
              <a:off x="1921" y="2193"/>
              <a:ext cx="90" cy="522"/>
            </a:xfrm>
            <a:custGeom>
              <a:avLst/>
              <a:gdLst>
                <a:gd name="T0" fmla="*/ 0 w 15"/>
                <a:gd name="T1" fmla="*/ 2147483647 h 87"/>
                <a:gd name="T2" fmla="*/ 2147483647 w 15"/>
                <a:gd name="T3" fmla="*/ 2147483647 h 87"/>
                <a:gd name="T4" fmla="*/ 2147483647 w 15"/>
                <a:gd name="T5" fmla="*/ 2147483647 h 87"/>
                <a:gd name="T6" fmla="*/ 2147483647 w 15"/>
                <a:gd name="T7" fmla="*/ 2147483647 h 87"/>
                <a:gd name="T8" fmla="*/ 0 w 15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5"/>
                  </a:moveTo>
                  <a:cubicBezTo>
                    <a:pt x="2" y="0"/>
                    <a:pt x="14" y="1"/>
                    <a:pt x="15" y="5"/>
                  </a:cubicBezTo>
                  <a:lnTo>
                    <a:pt x="15" y="74"/>
                  </a:lnTo>
                  <a:lnTo>
                    <a:pt x="1" y="87"/>
                  </a:lnTo>
                  <a:cubicBezTo>
                    <a:pt x="1" y="61"/>
                    <a:pt x="0" y="31"/>
                    <a:pt x="0" y="5"/>
                  </a:cubicBezTo>
                  <a:close/>
                </a:path>
              </a:pathLst>
            </a:cu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3" name="Oval 50"/>
            <p:cNvSpPr>
              <a:spLocks noChangeArrowheads="1"/>
            </p:cNvSpPr>
            <p:nvPr/>
          </p:nvSpPr>
          <p:spPr bwMode="auto">
            <a:xfrm>
              <a:off x="1915" y="2067"/>
              <a:ext cx="102" cy="90"/>
            </a:xfrm>
            <a:prstGeom prst="ellipse">
              <a:avLst/>
            </a:pr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3276600" y="4046538"/>
            <a:ext cx="26749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500" b="1">
                <a:solidFill>
                  <a:srgbClr val="2E2C2C"/>
                </a:solidFill>
              </a:rPr>
              <a:t>Association d’utilité pub</a:t>
            </a:r>
            <a:r>
              <a:rPr lang="fr-FR" sz="1500" b="1">
                <a:solidFill>
                  <a:srgbClr val="FFFFFF"/>
                </a:solidFill>
              </a:rPr>
              <a:t>lique</a:t>
            </a:r>
            <a:endParaRPr lang="fr-FR" sz="1500">
              <a:solidFill>
                <a:srgbClr val="FFFFFF"/>
              </a:solidFill>
            </a:endParaRP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186113" y="1239838"/>
            <a:ext cx="2808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FFFFFF"/>
                </a:solidFill>
                <a:latin typeface="Futura Md BT"/>
              </a:rPr>
              <a:t>R</a:t>
            </a:r>
            <a:r>
              <a:rPr lang="fr-FR" sz="5400">
                <a:solidFill>
                  <a:srgbClr val="FFFFFF"/>
                </a:solidFill>
                <a:latin typeface="Futura Md BT"/>
              </a:rPr>
              <a:t>etraités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2" name="Rectangle 52"/>
          <p:cNvSpPr>
            <a:spLocks noChangeArrowheads="1"/>
          </p:cNvSpPr>
          <p:nvPr/>
        </p:nvSpPr>
        <p:spPr bwMode="auto">
          <a:xfrm>
            <a:off x="3060700" y="1243013"/>
            <a:ext cx="302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FFFFFF"/>
                </a:solidFill>
                <a:latin typeface="Futura Md BT"/>
              </a:rPr>
              <a:t>G</a:t>
            </a:r>
            <a:r>
              <a:rPr lang="fr-FR" sz="5400">
                <a:solidFill>
                  <a:srgbClr val="FFFFFF"/>
                </a:solidFill>
                <a:latin typeface="Futura Md BT"/>
              </a:rPr>
              <a:t>énérale</a:t>
            </a: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5697538" y="4391025"/>
            <a:ext cx="1370012" cy="1600200"/>
            <a:chOff x="5697948" y="4391526"/>
            <a:chExt cx="1370358" cy="1599079"/>
          </a:xfrm>
        </p:grpSpPr>
        <p:pic>
          <p:nvPicPr>
            <p:cNvPr id="58400" name="Imag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97948" y="4653136"/>
              <a:ext cx="1370358" cy="1337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01" name="ZoneTexte 6"/>
            <p:cNvSpPr txBox="1">
              <a:spLocks noChangeArrowheads="1"/>
            </p:cNvSpPr>
            <p:nvPr/>
          </p:nvSpPr>
          <p:spPr bwMode="auto">
            <a:xfrm>
              <a:off x="5697948" y="4391526"/>
              <a:ext cx="13703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solidFill>
                    <a:srgbClr val="FFFFFF"/>
                  </a:solidFill>
                </a:rPr>
                <a:t>Avec la ville de de </a:t>
              </a:r>
            </a:p>
          </p:txBody>
        </p:sp>
      </p:grpSp>
    </p:spTree>
  </p:cSld>
  <p:clrMapOvr>
    <a:masterClrMapping/>
  </p:clrMapOvr>
  <p:transition spd="slow" advClick="0" advTm="0">
    <p:sndAc>
      <p:stSnd>
        <p:snd r:embed="rId3" name="intro diapo internat en francai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5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7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6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6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6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6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600"/>
                            </p:stCondLst>
                            <p:childTnLst>
                              <p:par>
                                <p:cTn id="1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6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1600"/>
                            </p:stCondLst>
                            <p:childTnLst>
                              <p:par>
                                <p:cTn id="15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100"/>
                            </p:stCondLst>
                            <p:childTnLst>
                              <p:par>
                                <p:cTn id="16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32" grpId="0" animBg="1"/>
      <p:bldP spid="30733" grpId="0" animBg="1"/>
      <p:bldP spid="30734" grpId="0" animBg="1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8" grpId="1"/>
      <p:bldP spid="49" grpId="0"/>
      <p:bldP spid="50" grpId="0"/>
      <p:bldP spid="51" grpId="0"/>
      <p:bldP spid="63" grpId="0"/>
      <p:bldP spid="61" grpId="0"/>
      <p:bldP spid="61" grpId="1"/>
      <p:bldP spid="62" grpId="0"/>
      <p:bldP spid="6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17463" y="0"/>
            <a:ext cx="9147176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7463" y="6230938"/>
            <a:ext cx="9177338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grpSp>
        <p:nvGrpSpPr>
          <p:cNvPr id="60419" name="Groupe 7"/>
          <p:cNvGrpSpPr>
            <a:grpSpLocks/>
          </p:cNvGrpSpPr>
          <p:nvPr/>
        </p:nvGrpSpPr>
        <p:grpSpPr bwMode="auto">
          <a:xfrm>
            <a:off x="1776413" y="714375"/>
            <a:ext cx="5481637" cy="5400675"/>
            <a:chOff x="1776413" y="714375"/>
            <a:chExt cx="5481637" cy="5400675"/>
          </a:xfrm>
        </p:grpSpPr>
        <p:sp>
          <p:nvSpPr>
            <p:cNvPr id="60420" name="Rectangle 2"/>
            <p:cNvSpPr>
              <a:spLocks noChangeArrowheads="1"/>
            </p:cNvSpPr>
            <p:nvPr/>
          </p:nvSpPr>
          <p:spPr bwMode="auto">
            <a:xfrm>
              <a:off x="3657600" y="2552700"/>
              <a:ext cx="1800225" cy="18002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grpSp>
          <p:nvGrpSpPr>
            <p:cNvPr id="60421" name="Group 3"/>
            <p:cNvGrpSpPr>
              <a:grpSpLocks/>
            </p:cNvGrpSpPr>
            <p:nvPr/>
          </p:nvGrpSpPr>
          <p:grpSpPr bwMode="auto">
            <a:xfrm>
              <a:off x="3657600" y="2643188"/>
              <a:ext cx="3600450" cy="1671637"/>
              <a:chOff x="2592" y="240"/>
              <a:chExt cx="2268" cy="1134"/>
            </a:xfrm>
          </p:grpSpPr>
          <p:sp>
            <p:nvSpPr>
              <p:cNvPr id="60453" name="Rectangle 4"/>
              <p:cNvSpPr>
                <a:spLocks noChangeArrowheads="1"/>
              </p:cNvSpPr>
              <p:nvPr/>
            </p:nvSpPr>
            <p:spPr bwMode="auto">
              <a:xfrm>
                <a:off x="3726" y="240"/>
                <a:ext cx="1134" cy="113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54" name="Rectangle 5"/>
              <p:cNvSpPr>
                <a:spLocks noChangeArrowheads="1"/>
              </p:cNvSpPr>
              <p:nvPr/>
            </p:nvSpPr>
            <p:spPr bwMode="auto">
              <a:xfrm>
                <a:off x="2592" y="240"/>
                <a:ext cx="1134" cy="113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fr-FR" sz="240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5457825" y="2514600"/>
              <a:ext cx="1800225" cy="3600450"/>
              <a:chOff x="4224" y="1488"/>
              <a:chExt cx="1134" cy="2268"/>
            </a:xfrm>
          </p:grpSpPr>
          <p:sp>
            <p:nvSpPr>
              <p:cNvPr id="60451" name="Rectangle 7"/>
              <p:cNvSpPr>
                <a:spLocks noChangeArrowheads="1"/>
              </p:cNvSpPr>
              <p:nvPr/>
            </p:nvSpPr>
            <p:spPr bwMode="auto">
              <a:xfrm>
                <a:off x="4224" y="2622"/>
                <a:ext cx="1134" cy="113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2" name="Rectangle 8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134" cy="113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fr-FR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0423" name="Group 9"/>
            <p:cNvGrpSpPr>
              <a:grpSpLocks/>
            </p:cNvGrpSpPr>
            <p:nvPr/>
          </p:nvGrpSpPr>
          <p:grpSpPr bwMode="auto">
            <a:xfrm>
              <a:off x="1858963" y="714375"/>
              <a:ext cx="1800225" cy="3600450"/>
              <a:chOff x="240" y="-108"/>
              <a:chExt cx="1134" cy="2268"/>
            </a:xfrm>
          </p:grpSpPr>
          <p:sp>
            <p:nvSpPr>
              <p:cNvPr id="60449" name="Rectangle 10"/>
              <p:cNvSpPr>
                <a:spLocks noChangeArrowheads="1"/>
              </p:cNvSpPr>
              <p:nvPr/>
            </p:nvSpPr>
            <p:spPr bwMode="auto">
              <a:xfrm>
                <a:off x="240" y="1026"/>
                <a:ext cx="1134" cy="113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fr-FR" sz="6000">
                  <a:solidFill>
                    <a:srgbClr val="0033CC"/>
                  </a:solidFill>
                </a:endParaRPr>
              </a:p>
            </p:txBody>
          </p:sp>
          <p:sp>
            <p:nvSpPr>
              <p:cNvPr id="60450" name="Rectangle 11"/>
              <p:cNvSpPr>
                <a:spLocks noChangeArrowheads="1"/>
              </p:cNvSpPr>
              <p:nvPr/>
            </p:nvSpPr>
            <p:spPr bwMode="auto">
              <a:xfrm>
                <a:off x="240" y="-108"/>
                <a:ext cx="1134" cy="113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fr-FR" sz="24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0424" name="Rectangle 12"/>
            <p:cNvSpPr>
              <a:spLocks noChangeArrowheads="1"/>
            </p:cNvSpPr>
            <p:nvPr/>
          </p:nvSpPr>
          <p:spPr bwMode="auto">
            <a:xfrm>
              <a:off x="1858963" y="4314825"/>
              <a:ext cx="3600450" cy="18002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60425" name="Rectangle 13"/>
            <p:cNvSpPr>
              <a:spLocks noChangeArrowheads="1"/>
            </p:cNvSpPr>
            <p:nvPr/>
          </p:nvSpPr>
          <p:spPr bwMode="auto">
            <a:xfrm>
              <a:off x="3657600" y="714375"/>
              <a:ext cx="3594100" cy="18383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60426" name="Rectangle 14"/>
            <p:cNvSpPr>
              <a:spLocks noChangeArrowheads="1"/>
            </p:cNvSpPr>
            <p:nvPr/>
          </p:nvSpPr>
          <p:spPr bwMode="auto">
            <a:xfrm>
              <a:off x="1776413" y="2552700"/>
              <a:ext cx="3683000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60427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841500" y="2514600"/>
              <a:ext cx="36163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1930400" y="4352925"/>
              <a:ext cx="3457575" cy="175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Seniors </a:t>
              </a:r>
              <a:b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Bénévoles</a:t>
              </a:r>
              <a:b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Compétents</a:t>
              </a: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3846513" y="960328"/>
              <a:ext cx="3167063" cy="1554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tx1"/>
              </a:outerShdw>
            </a:effectLst>
            <a:scene3d>
              <a:camera prst="obliqueBottomRigh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r" defTabSz="992188" fontAlgn="auto">
                <a:lnSpc>
                  <a:spcPts val="38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dirty="0">
                  <a:solidFill>
                    <a:srgbClr val="FF9900"/>
                  </a:solidFill>
                  <a:latin typeface="+mn-lt"/>
                </a:rPr>
                <a:t>DÈLÈGATION</a:t>
              </a:r>
            </a:p>
            <a:p>
              <a:pPr algn="r" defTabSz="992188" fontAlgn="auto">
                <a:lnSpc>
                  <a:spcPts val="38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dirty="0">
                  <a:solidFill>
                    <a:srgbClr val="FF9900"/>
                  </a:solidFill>
                  <a:latin typeface="+mn-lt"/>
                </a:rPr>
                <a:t>DU</a:t>
              </a:r>
            </a:p>
            <a:p>
              <a:pPr algn="r" defTabSz="992188" fontAlgn="auto">
                <a:lnSpc>
                  <a:spcPts val="38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dirty="0">
                  <a:solidFill>
                    <a:srgbClr val="FF9900"/>
                  </a:solidFill>
                  <a:latin typeface="+mn-lt"/>
                </a:rPr>
                <a:t>VAR</a:t>
              </a:r>
              <a:endParaRPr lang="fr-FR" sz="3200" dirty="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60430" name="Rectangle 41"/>
            <p:cNvSpPr>
              <a:spLocks noChangeArrowheads="1"/>
            </p:cNvSpPr>
            <p:nvPr/>
          </p:nvSpPr>
          <p:spPr bwMode="auto">
            <a:xfrm>
              <a:off x="3859213" y="3309938"/>
              <a:ext cx="8636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28B91"/>
                  </a:solidFill>
                </a:rPr>
                <a:t>ctions de 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431" name="Rectangle 42"/>
            <p:cNvSpPr>
              <a:spLocks noChangeArrowheads="1"/>
            </p:cNvSpPr>
            <p:nvPr/>
          </p:nvSpPr>
          <p:spPr bwMode="auto">
            <a:xfrm>
              <a:off x="3859213" y="3476625"/>
              <a:ext cx="14112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28B91"/>
                  </a:solidFill>
                </a:rPr>
                <a:t>enévoles pour la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432" name="Rectangle 43"/>
            <p:cNvSpPr>
              <a:spLocks noChangeArrowheads="1"/>
            </p:cNvSpPr>
            <p:nvPr/>
          </p:nvSpPr>
          <p:spPr bwMode="auto">
            <a:xfrm>
              <a:off x="3859213" y="3643313"/>
              <a:ext cx="13604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08487"/>
                  </a:solidFill>
                </a:rPr>
                <a:t>oopération et le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433" name="Rectangle 44"/>
            <p:cNvSpPr>
              <a:spLocks noChangeArrowheads="1"/>
            </p:cNvSpPr>
            <p:nvPr/>
          </p:nvSpPr>
          <p:spPr bwMode="auto">
            <a:xfrm>
              <a:off x="3716338" y="3262313"/>
              <a:ext cx="127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434" name="Rectangle 45"/>
            <p:cNvSpPr>
              <a:spLocks noChangeArrowheads="1"/>
            </p:cNvSpPr>
            <p:nvPr/>
          </p:nvSpPr>
          <p:spPr bwMode="auto">
            <a:xfrm>
              <a:off x="3706813" y="3452813"/>
              <a:ext cx="139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b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435" name="Rectangle 46"/>
            <p:cNvSpPr>
              <a:spLocks noChangeArrowheads="1"/>
            </p:cNvSpPr>
            <p:nvPr/>
          </p:nvSpPr>
          <p:spPr bwMode="auto">
            <a:xfrm>
              <a:off x="3706813" y="3595688"/>
              <a:ext cx="127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436" name="Rectangle 47"/>
            <p:cNvSpPr>
              <a:spLocks noChangeArrowheads="1"/>
            </p:cNvSpPr>
            <p:nvPr/>
          </p:nvSpPr>
          <p:spPr bwMode="auto">
            <a:xfrm>
              <a:off x="3706813" y="3786188"/>
              <a:ext cx="139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d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437" name="Rectangle 48"/>
            <p:cNvSpPr>
              <a:spLocks noChangeArrowheads="1"/>
            </p:cNvSpPr>
            <p:nvPr/>
          </p:nvSpPr>
          <p:spPr bwMode="auto">
            <a:xfrm>
              <a:off x="3859213" y="3833813"/>
              <a:ext cx="11906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08487"/>
                  </a:solidFill>
                </a:rPr>
                <a:t>éveloppement</a:t>
              </a: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60438" name="Image 46" descr="monde-transparent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9488" y="2643188"/>
              <a:ext cx="1162050" cy="114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9" name="Rectangle 53"/>
            <p:cNvSpPr>
              <a:spLocks noChangeArrowheads="1"/>
            </p:cNvSpPr>
            <p:nvPr/>
          </p:nvSpPr>
          <p:spPr bwMode="auto">
            <a:xfrm>
              <a:off x="3219450" y="3344863"/>
              <a:ext cx="4397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R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440" name="Rectangle 51"/>
            <p:cNvSpPr>
              <a:spLocks noChangeArrowheads="1"/>
            </p:cNvSpPr>
            <p:nvPr/>
          </p:nvSpPr>
          <p:spPr bwMode="auto">
            <a:xfrm>
              <a:off x="1858963" y="3344863"/>
              <a:ext cx="5001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A</a:t>
              </a:r>
              <a:endParaRPr lang="fr-FR">
                <a:solidFill>
                  <a:srgbClr val="7F7F7F"/>
                </a:solidFill>
              </a:endParaRPr>
            </a:p>
          </p:txBody>
        </p:sp>
        <p:sp>
          <p:nvSpPr>
            <p:cNvPr id="60441" name="Rectangle 52"/>
            <p:cNvSpPr>
              <a:spLocks noChangeArrowheads="1"/>
            </p:cNvSpPr>
            <p:nvPr/>
          </p:nvSpPr>
          <p:spPr bwMode="auto">
            <a:xfrm>
              <a:off x="2359100" y="3327827"/>
              <a:ext cx="58349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G</a:t>
              </a:r>
              <a:endParaRPr lang="fr-FR">
                <a:solidFill>
                  <a:srgbClr val="7F7F7F"/>
                </a:solidFill>
              </a:endParaRPr>
            </a:p>
          </p:txBody>
        </p:sp>
        <p:grpSp>
          <p:nvGrpSpPr>
            <p:cNvPr id="60442" name="Group 55"/>
            <p:cNvGrpSpPr>
              <a:grpSpLocks/>
            </p:cNvGrpSpPr>
            <p:nvPr/>
          </p:nvGrpSpPr>
          <p:grpSpPr bwMode="auto">
            <a:xfrm>
              <a:off x="2992363" y="3246011"/>
              <a:ext cx="134937" cy="1028700"/>
              <a:chOff x="1915" y="2067"/>
              <a:chExt cx="102" cy="648"/>
            </a:xfrm>
          </p:grpSpPr>
          <p:sp>
            <p:nvSpPr>
              <p:cNvPr id="60447" name="Freeform 49"/>
              <p:cNvSpPr>
                <a:spLocks/>
              </p:cNvSpPr>
              <p:nvPr/>
            </p:nvSpPr>
            <p:spPr bwMode="auto">
              <a:xfrm>
                <a:off x="1921" y="2193"/>
                <a:ext cx="90" cy="522"/>
              </a:xfrm>
              <a:custGeom>
                <a:avLst/>
                <a:gdLst>
                  <a:gd name="T0" fmla="*/ 0 w 15"/>
                  <a:gd name="T1" fmla="*/ 2147483647 h 87"/>
                  <a:gd name="T2" fmla="*/ 2147483647 w 15"/>
                  <a:gd name="T3" fmla="*/ 2147483647 h 87"/>
                  <a:gd name="T4" fmla="*/ 2147483647 w 15"/>
                  <a:gd name="T5" fmla="*/ 2147483647 h 87"/>
                  <a:gd name="T6" fmla="*/ 2147483647 w 15"/>
                  <a:gd name="T7" fmla="*/ 2147483647 h 87"/>
                  <a:gd name="T8" fmla="*/ 0 w 15"/>
                  <a:gd name="T9" fmla="*/ 21474836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7"/>
                  <a:gd name="T17" fmla="*/ 15 w 1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7">
                    <a:moveTo>
                      <a:pt x="0" y="5"/>
                    </a:moveTo>
                    <a:cubicBezTo>
                      <a:pt x="2" y="0"/>
                      <a:pt x="14" y="1"/>
                      <a:pt x="15" y="5"/>
                    </a:cubicBezTo>
                    <a:lnTo>
                      <a:pt x="15" y="74"/>
                    </a:lnTo>
                    <a:lnTo>
                      <a:pt x="1" y="87"/>
                    </a:lnTo>
                    <a:cubicBezTo>
                      <a:pt x="1" y="61"/>
                      <a:pt x="0" y="31"/>
                      <a:pt x="0" y="5"/>
                    </a:cubicBezTo>
                    <a:close/>
                  </a:path>
                </a:pathLst>
              </a:custGeom>
              <a:solidFill>
                <a:srgbClr val="3F4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48" name="Oval 50"/>
              <p:cNvSpPr>
                <a:spLocks noChangeArrowheads="1"/>
              </p:cNvSpPr>
              <p:nvPr/>
            </p:nvSpPr>
            <p:spPr bwMode="auto">
              <a:xfrm>
                <a:off x="1915" y="2067"/>
                <a:ext cx="102" cy="90"/>
              </a:xfrm>
              <a:prstGeom prst="ellipse">
                <a:avLst/>
              </a:prstGeom>
              <a:solidFill>
                <a:srgbClr val="3F4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443" name="Rectangle 54"/>
            <p:cNvSpPr>
              <a:spLocks noChangeArrowheads="1"/>
            </p:cNvSpPr>
            <p:nvPr/>
          </p:nvSpPr>
          <p:spPr bwMode="auto">
            <a:xfrm>
              <a:off x="3275856" y="4046539"/>
              <a:ext cx="267541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500" b="1">
                  <a:solidFill>
                    <a:srgbClr val="2E2C2C"/>
                  </a:solidFill>
                </a:rPr>
                <a:t>Association d’utilité pub</a:t>
              </a:r>
              <a:r>
                <a:rPr lang="fr-FR" sz="1500" b="1">
                  <a:solidFill>
                    <a:srgbClr val="FFFFFF"/>
                  </a:solidFill>
                </a:rPr>
                <a:t>lique</a:t>
              </a:r>
              <a:endParaRPr lang="fr-FR" sz="1500">
                <a:solidFill>
                  <a:srgbClr val="FFFFFF"/>
                </a:solidFill>
              </a:endParaRPr>
            </a:p>
          </p:txBody>
        </p:sp>
        <p:grpSp>
          <p:nvGrpSpPr>
            <p:cNvPr id="60444" name="Groupe 4"/>
            <p:cNvGrpSpPr>
              <a:grpSpLocks/>
            </p:cNvGrpSpPr>
            <p:nvPr/>
          </p:nvGrpSpPr>
          <p:grpSpPr bwMode="auto">
            <a:xfrm>
              <a:off x="5697948" y="4391526"/>
              <a:ext cx="1370358" cy="1599079"/>
              <a:chOff x="5697948" y="4391526"/>
              <a:chExt cx="1370358" cy="1599079"/>
            </a:xfrm>
          </p:grpSpPr>
          <p:pic>
            <p:nvPicPr>
              <p:cNvPr id="60445" name="Image 5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97948" y="4653136"/>
                <a:ext cx="1370358" cy="1337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46" name="ZoneTexte 6"/>
              <p:cNvSpPr txBox="1">
                <a:spLocks noChangeArrowheads="1"/>
              </p:cNvSpPr>
              <p:nvPr/>
            </p:nvSpPr>
            <p:spPr bwMode="auto">
              <a:xfrm>
                <a:off x="5697948" y="4391526"/>
                <a:ext cx="137035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400">
                    <a:solidFill>
                      <a:srgbClr val="FFFFFF"/>
                    </a:solidFill>
                  </a:rPr>
                  <a:t>Avec la ville de de </a:t>
                </a:r>
              </a:p>
            </p:txBody>
          </p:sp>
        </p:grpSp>
      </p:grp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roupe 45"/>
          <p:cNvGrpSpPr>
            <a:grpSpLocks/>
          </p:cNvGrpSpPr>
          <p:nvPr/>
        </p:nvGrpSpPr>
        <p:grpSpPr bwMode="auto">
          <a:xfrm>
            <a:off x="4763" y="692150"/>
            <a:ext cx="7253287" cy="5400675"/>
            <a:chOff x="4762" y="714375"/>
            <a:chExt cx="7253288" cy="5400675"/>
          </a:xfrm>
        </p:grpSpPr>
        <p:sp>
          <p:nvSpPr>
            <p:cNvPr id="62477" name="Rectangle 2"/>
            <p:cNvSpPr>
              <a:spLocks noChangeArrowheads="1"/>
            </p:cNvSpPr>
            <p:nvPr/>
          </p:nvSpPr>
          <p:spPr bwMode="auto">
            <a:xfrm>
              <a:off x="3657600" y="2552700"/>
              <a:ext cx="1800225" cy="18002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grpSp>
          <p:nvGrpSpPr>
            <p:cNvPr id="62478" name="Group 3"/>
            <p:cNvGrpSpPr>
              <a:grpSpLocks/>
            </p:cNvGrpSpPr>
            <p:nvPr/>
          </p:nvGrpSpPr>
          <p:grpSpPr bwMode="auto">
            <a:xfrm>
              <a:off x="3657600" y="2643188"/>
              <a:ext cx="3600450" cy="1671637"/>
              <a:chOff x="2592" y="240"/>
              <a:chExt cx="2268" cy="1134"/>
            </a:xfrm>
          </p:grpSpPr>
          <p:sp>
            <p:nvSpPr>
              <p:cNvPr id="62510" name="Rectangle 4"/>
              <p:cNvSpPr>
                <a:spLocks noChangeArrowheads="1"/>
              </p:cNvSpPr>
              <p:nvPr/>
            </p:nvSpPr>
            <p:spPr bwMode="auto">
              <a:xfrm>
                <a:off x="3726" y="240"/>
                <a:ext cx="1134" cy="113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11" name="Rectangle 5"/>
              <p:cNvSpPr>
                <a:spLocks noChangeArrowheads="1"/>
              </p:cNvSpPr>
              <p:nvPr/>
            </p:nvSpPr>
            <p:spPr bwMode="auto">
              <a:xfrm>
                <a:off x="2592" y="240"/>
                <a:ext cx="1134" cy="113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fr-FR" sz="240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62479" name="Group 6"/>
            <p:cNvGrpSpPr>
              <a:grpSpLocks/>
            </p:cNvGrpSpPr>
            <p:nvPr/>
          </p:nvGrpSpPr>
          <p:grpSpPr bwMode="auto">
            <a:xfrm>
              <a:off x="5457825" y="2514600"/>
              <a:ext cx="1800225" cy="3600450"/>
              <a:chOff x="4224" y="1488"/>
              <a:chExt cx="1134" cy="2268"/>
            </a:xfrm>
          </p:grpSpPr>
          <p:sp>
            <p:nvSpPr>
              <p:cNvPr id="62508" name="Rectangle 7"/>
              <p:cNvSpPr>
                <a:spLocks noChangeArrowheads="1"/>
              </p:cNvSpPr>
              <p:nvPr/>
            </p:nvSpPr>
            <p:spPr bwMode="auto">
              <a:xfrm>
                <a:off x="4224" y="2622"/>
                <a:ext cx="1134" cy="113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509" name="Rectangle 8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134" cy="113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fr-FR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2480" name="Group 9"/>
            <p:cNvGrpSpPr>
              <a:grpSpLocks/>
            </p:cNvGrpSpPr>
            <p:nvPr/>
          </p:nvGrpSpPr>
          <p:grpSpPr bwMode="auto">
            <a:xfrm>
              <a:off x="4762" y="715963"/>
              <a:ext cx="3659188" cy="3598863"/>
              <a:chOff x="-928" y="-107"/>
              <a:chExt cx="2305" cy="2267"/>
            </a:xfrm>
          </p:grpSpPr>
          <p:sp>
            <p:nvSpPr>
              <p:cNvPr id="62506" name="Rectangle 10"/>
              <p:cNvSpPr>
                <a:spLocks noChangeArrowheads="1"/>
              </p:cNvSpPr>
              <p:nvPr/>
            </p:nvSpPr>
            <p:spPr bwMode="auto">
              <a:xfrm>
                <a:off x="240" y="1026"/>
                <a:ext cx="1134" cy="113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fr-FR" sz="6000">
                  <a:solidFill>
                    <a:srgbClr val="0033CC"/>
                  </a:solidFill>
                </a:endParaRPr>
              </a:p>
            </p:txBody>
          </p:sp>
          <p:sp>
            <p:nvSpPr>
              <p:cNvPr id="62507" name="Rectangle 11"/>
              <p:cNvSpPr>
                <a:spLocks noChangeArrowheads="1"/>
              </p:cNvSpPr>
              <p:nvPr/>
            </p:nvSpPr>
            <p:spPr bwMode="auto">
              <a:xfrm>
                <a:off x="-928" y="-107"/>
                <a:ext cx="2305" cy="121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fr-FR" sz="24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2481" name="Rectangle 12"/>
            <p:cNvSpPr>
              <a:spLocks noChangeArrowheads="1"/>
            </p:cNvSpPr>
            <p:nvPr/>
          </p:nvSpPr>
          <p:spPr bwMode="auto">
            <a:xfrm>
              <a:off x="1858963" y="4314825"/>
              <a:ext cx="3600450" cy="18002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62482" name="Rectangle 13"/>
            <p:cNvSpPr>
              <a:spLocks noChangeArrowheads="1"/>
            </p:cNvSpPr>
            <p:nvPr/>
          </p:nvSpPr>
          <p:spPr bwMode="auto">
            <a:xfrm>
              <a:off x="3657600" y="714375"/>
              <a:ext cx="3594100" cy="18383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62483" name="Rectangle 14"/>
            <p:cNvSpPr>
              <a:spLocks noChangeArrowheads="1"/>
            </p:cNvSpPr>
            <p:nvPr/>
          </p:nvSpPr>
          <p:spPr bwMode="auto">
            <a:xfrm>
              <a:off x="1747044" y="2643188"/>
              <a:ext cx="3683000" cy="17097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62484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841500" y="2514600"/>
              <a:ext cx="36163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Text Box 30"/>
            <p:cNvSpPr txBox="1">
              <a:spLocks noChangeArrowheads="1"/>
            </p:cNvSpPr>
            <p:nvPr/>
          </p:nvSpPr>
          <p:spPr bwMode="auto">
            <a:xfrm>
              <a:off x="1931987" y="4352925"/>
              <a:ext cx="3455987" cy="175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Seniors </a:t>
              </a:r>
              <a:b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Bénévoles</a:t>
              </a:r>
              <a:b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fr-FR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Compétents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3846513" y="960328"/>
              <a:ext cx="3167063" cy="1554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tx1"/>
              </a:outerShdw>
            </a:effectLst>
            <a:scene3d>
              <a:camera prst="obliqueBottomRigh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r" defTabSz="992188" fontAlgn="auto">
                <a:lnSpc>
                  <a:spcPts val="38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dirty="0">
                  <a:solidFill>
                    <a:srgbClr val="FF9900"/>
                  </a:solidFill>
                  <a:latin typeface="+mn-lt"/>
                </a:rPr>
                <a:t>DÈLÈGATION</a:t>
              </a:r>
            </a:p>
            <a:p>
              <a:pPr algn="r" defTabSz="992188" fontAlgn="auto">
                <a:lnSpc>
                  <a:spcPts val="38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dirty="0">
                  <a:solidFill>
                    <a:srgbClr val="FF9900"/>
                  </a:solidFill>
                  <a:latin typeface="+mn-lt"/>
                </a:rPr>
                <a:t>DU</a:t>
              </a:r>
            </a:p>
            <a:p>
              <a:pPr algn="r" defTabSz="992188" fontAlgn="auto">
                <a:lnSpc>
                  <a:spcPts val="38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dirty="0">
                  <a:solidFill>
                    <a:srgbClr val="FF9900"/>
                  </a:solidFill>
                  <a:latin typeface="+mn-lt"/>
                </a:rPr>
                <a:t>VAR</a:t>
              </a:r>
              <a:endParaRPr lang="fr-FR" sz="3200" dirty="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62487" name="Rectangle 41"/>
            <p:cNvSpPr>
              <a:spLocks noChangeArrowheads="1"/>
            </p:cNvSpPr>
            <p:nvPr/>
          </p:nvSpPr>
          <p:spPr bwMode="auto">
            <a:xfrm>
              <a:off x="3859213" y="3309938"/>
              <a:ext cx="8636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28B91"/>
                  </a:solidFill>
                </a:rPr>
                <a:t>ctions de 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2488" name="Rectangle 42"/>
            <p:cNvSpPr>
              <a:spLocks noChangeArrowheads="1"/>
            </p:cNvSpPr>
            <p:nvPr/>
          </p:nvSpPr>
          <p:spPr bwMode="auto">
            <a:xfrm>
              <a:off x="3859213" y="3476625"/>
              <a:ext cx="14112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28B91"/>
                  </a:solidFill>
                </a:rPr>
                <a:t>enévoles pour la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2489" name="Rectangle 43"/>
            <p:cNvSpPr>
              <a:spLocks noChangeArrowheads="1"/>
            </p:cNvSpPr>
            <p:nvPr/>
          </p:nvSpPr>
          <p:spPr bwMode="auto">
            <a:xfrm>
              <a:off x="3859213" y="3643313"/>
              <a:ext cx="13604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08487"/>
                  </a:solidFill>
                </a:rPr>
                <a:t>oopération et le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2490" name="Rectangle 44"/>
            <p:cNvSpPr>
              <a:spLocks noChangeArrowheads="1"/>
            </p:cNvSpPr>
            <p:nvPr/>
          </p:nvSpPr>
          <p:spPr bwMode="auto">
            <a:xfrm>
              <a:off x="3716338" y="3262313"/>
              <a:ext cx="127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2491" name="Rectangle 45"/>
            <p:cNvSpPr>
              <a:spLocks noChangeArrowheads="1"/>
            </p:cNvSpPr>
            <p:nvPr/>
          </p:nvSpPr>
          <p:spPr bwMode="auto">
            <a:xfrm>
              <a:off x="3706813" y="3452813"/>
              <a:ext cx="139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b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2492" name="Rectangle 46"/>
            <p:cNvSpPr>
              <a:spLocks noChangeArrowheads="1"/>
            </p:cNvSpPr>
            <p:nvPr/>
          </p:nvSpPr>
          <p:spPr bwMode="auto">
            <a:xfrm>
              <a:off x="3706813" y="3595688"/>
              <a:ext cx="127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2493" name="Rectangle 47"/>
            <p:cNvSpPr>
              <a:spLocks noChangeArrowheads="1"/>
            </p:cNvSpPr>
            <p:nvPr/>
          </p:nvSpPr>
          <p:spPr bwMode="auto">
            <a:xfrm>
              <a:off x="3706813" y="3786188"/>
              <a:ext cx="139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b="1">
                  <a:solidFill>
                    <a:srgbClr val="2E2C2C"/>
                  </a:solidFill>
                </a:rPr>
                <a:t>d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2494" name="Rectangle 48"/>
            <p:cNvSpPr>
              <a:spLocks noChangeArrowheads="1"/>
            </p:cNvSpPr>
            <p:nvPr/>
          </p:nvSpPr>
          <p:spPr bwMode="auto">
            <a:xfrm>
              <a:off x="3859213" y="3833813"/>
              <a:ext cx="11906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808487"/>
                  </a:solidFill>
                </a:rPr>
                <a:t>éveloppement</a:t>
              </a: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62495" name="Image 64" descr="monde-transparent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9488" y="2643188"/>
              <a:ext cx="1162050" cy="114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96" name="Rectangle 53"/>
            <p:cNvSpPr>
              <a:spLocks noChangeArrowheads="1"/>
            </p:cNvSpPr>
            <p:nvPr/>
          </p:nvSpPr>
          <p:spPr bwMode="auto">
            <a:xfrm>
              <a:off x="3219450" y="3344863"/>
              <a:ext cx="4397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R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2497" name="Rectangle 51"/>
            <p:cNvSpPr>
              <a:spLocks noChangeArrowheads="1"/>
            </p:cNvSpPr>
            <p:nvPr/>
          </p:nvSpPr>
          <p:spPr bwMode="auto">
            <a:xfrm>
              <a:off x="1858963" y="3344863"/>
              <a:ext cx="5001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A</a:t>
              </a:r>
              <a:endParaRPr lang="fr-FR">
                <a:solidFill>
                  <a:srgbClr val="7F7F7F"/>
                </a:solidFill>
              </a:endParaRPr>
            </a:p>
          </p:txBody>
        </p:sp>
        <p:sp>
          <p:nvSpPr>
            <p:cNvPr id="62498" name="Rectangle 52"/>
            <p:cNvSpPr>
              <a:spLocks noChangeArrowheads="1"/>
            </p:cNvSpPr>
            <p:nvPr/>
          </p:nvSpPr>
          <p:spPr bwMode="auto">
            <a:xfrm>
              <a:off x="2359100" y="3327827"/>
              <a:ext cx="58349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400" b="1">
                  <a:solidFill>
                    <a:srgbClr val="3F403F"/>
                  </a:solidFill>
                  <a:latin typeface="Futura Md BT"/>
                </a:rPr>
                <a:t>G</a:t>
              </a:r>
              <a:endParaRPr lang="fr-FR">
                <a:solidFill>
                  <a:srgbClr val="7F7F7F"/>
                </a:solidFill>
              </a:endParaRPr>
            </a:p>
          </p:txBody>
        </p:sp>
        <p:grpSp>
          <p:nvGrpSpPr>
            <p:cNvPr id="62499" name="Group 55"/>
            <p:cNvGrpSpPr>
              <a:grpSpLocks/>
            </p:cNvGrpSpPr>
            <p:nvPr/>
          </p:nvGrpSpPr>
          <p:grpSpPr bwMode="auto">
            <a:xfrm>
              <a:off x="2992363" y="3246011"/>
              <a:ext cx="134937" cy="1028700"/>
              <a:chOff x="1915" y="2067"/>
              <a:chExt cx="102" cy="648"/>
            </a:xfrm>
          </p:grpSpPr>
          <p:sp>
            <p:nvSpPr>
              <p:cNvPr id="62504" name="Freeform 49"/>
              <p:cNvSpPr>
                <a:spLocks/>
              </p:cNvSpPr>
              <p:nvPr/>
            </p:nvSpPr>
            <p:spPr bwMode="auto">
              <a:xfrm>
                <a:off x="1921" y="2193"/>
                <a:ext cx="90" cy="522"/>
              </a:xfrm>
              <a:custGeom>
                <a:avLst/>
                <a:gdLst>
                  <a:gd name="T0" fmla="*/ 0 w 15"/>
                  <a:gd name="T1" fmla="*/ 2147483647 h 87"/>
                  <a:gd name="T2" fmla="*/ 2147483647 w 15"/>
                  <a:gd name="T3" fmla="*/ 2147483647 h 87"/>
                  <a:gd name="T4" fmla="*/ 2147483647 w 15"/>
                  <a:gd name="T5" fmla="*/ 2147483647 h 87"/>
                  <a:gd name="T6" fmla="*/ 2147483647 w 15"/>
                  <a:gd name="T7" fmla="*/ 2147483647 h 87"/>
                  <a:gd name="T8" fmla="*/ 0 w 15"/>
                  <a:gd name="T9" fmla="*/ 21474836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7"/>
                  <a:gd name="T17" fmla="*/ 15 w 1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7">
                    <a:moveTo>
                      <a:pt x="0" y="5"/>
                    </a:moveTo>
                    <a:cubicBezTo>
                      <a:pt x="2" y="0"/>
                      <a:pt x="14" y="1"/>
                      <a:pt x="15" y="5"/>
                    </a:cubicBezTo>
                    <a:lnTo>
                      <a:pt x="15" y="74"/>
                    </a:lnTo>
                    <a:lnTo>
                      <a:pt x="1" y="87"/>
                    </a:lnTo>
                    <a:cubicBezTo>
                      <a:pt x="1" y="61"/>
                      <a:pt x="0" y="31"/>
                      <a:pt x="0" y="5"/>
                    </a:cubicBezTo>
                    <a:close/>
                  </a:path>
                </a:pathLst>
              </a:custGeom>
              <a:solidFill>
                <a:srgbClr val="3F4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05" name="Oval 50"/>
              <p:cNvSpPr>
                <a:spLocks noChangeArrowheads="1"/>
              </p:cNvSpPr>
              <p:nvPr/>
            </p:nvSpPr>
            <p:spPr bwMode="auto">
              <a:xfrm>
                <a:off x="1915" y="2067"/>
                <a:ext cx="102" cy="90"/>
              </a:xfrm>
              <a:prstGeom prst="ellipse">
                <a:avLst/>
              </a:prstGeom>
              <a:solidFill>
                <a:srgbClr val="3F4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500" name="Rectangle 54"/>
            <p:cNvSpPr>
              <a:spLocks noChangeArrowheads="1"/>
            </p:cNvSpPr>
            <p:nvPr/>
          </p:nvSpPr>
          <p:spPr bwMode="auto">
            <a:xfrm>
              <a:off x="3347864" y="4046539"/>
              <a:ext cx="24910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1">
                  <a:solidFill>
                    <a:srgbClr val="2E2C2C"/>
                  </a:solidFill>
                </a:rPr>
                <a:t>Association d’utilité pub</a:t>
              </a:r>
              <a:r>
                <a:rPr lang="fr-FR" sz="1400" b="1">
                  <a:solidFill>
                    <a:srgbClr val="FFFFFF"/>
                  </a:solidFill>
                </a:rPr>
                <a:t>lique</a:t>
              </a:r>
              <a:endParaRPr lang="fr-FR" sz="1400">
                <a:solidFill>
                  <a:srgbClr val="FFFFFF"/>
                </a:solidFill>
              </a:endParaRPr>
            </a:p>
          </p:txBody>
        </p:sp>
        <p:grpSp>
          <p:nvGrpSpPr>
            <p:cNvPr id="62501" name="Groupe 70"/>
            <p:cNvGrpSpPr>
              <a:grpSpLocks/>
            </p:cNvGrpSpPr>
            <p:nvPr/>
          </p:nvGrpSpPr>
          <p:grpSpPr bwMode="auto">
            <a:xfrm>
              <a:off x="5697948" y="4391526"/>
              <a:ext cx="1370358" cy="1599079"/>
              <a:chOff x="5697948" y="4391526"/>
              <a:chExt cx="1370358" cy="1599079"/>
            </a:xfrm>
          </p:grpSpPr>
          <p:pic>
            <p:nvPicPr>
              <p:cNvPr id="62502" name="Image 7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97948" y="4653136"/>
                <a:ext cx="1370358" cy="1337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503" name="ZoneTexte 72"/>
              <p:cNvSpPr txBox="1">
                <a:spLocks noChangeArrowheads="1"/>
              </p:cNvSpPr>
              <p:nvPr/>
            </p:nvSpPr>
            <p:spPr bwMode="auto">
              <a:xfrm>
                <a:off x="5697948" y="4391526"/>
                <a:ext cx="137035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400">
                    <a:solidFill>
                      <a:srgbClr val="FFFFFF"/>
                    </a:solidFill>
                  </a:rPr>
                  <a:t>Avec la ville de de </a:t>
                </a:r>
              </a:p>
            </p:txBody>
          </p:sp>
        </p:grpSp>
      </p:grp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3649663" y="714375"/>
            <a:ext cx="5480050" cy="1838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851025" y="2505075"/>
            <a:ext cx="3608388" cy="36099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6484938" y="714375"/>
            <a:ext cx="2665412" cy="183356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0" y="2505075"/>
            <a:ext cx="1858963" cy="36099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467350" y="4281488"/>
            <a:ext cx="3681413" cy="18224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2471" name="Rectangle 170"/>
          <p:cNvSpPr>
            <a:spLocks noChangeArrowheads="1"/>
          </p:cNvSpPr>
          <p:nvPr/>
        </p:nvSpPr>
        <p:spPr bwMode="auto">
          <a:xfrm>
            <a:off x="1858963" y="4298950"/>
            <a:ext cx="3608387" cy="1804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42" name="Image 41" descr="les acteur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3450" y="2533650"/>
            <a:ext cx="18637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457825" y="2505075"/>
            <a:ext cx="3695700" cy="178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-44450" y="0"/>
            <a:ext cx="9147175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17463" y="6230938"/>
            <a:ext cx="9177338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3" y="849313"/>
            <a:ext cx="2990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e 25"/>
          <p:cNvGrpSpPr>
            <a:grpSpLocks/>
          </p:cNvGrpSpPr>
          <p:nvPr/>
        </p:nvGrpSpPr>
        <p:grpSpPr bwMode="auto">
          <a:xfrm>
            <a:off x="0" y="714375"/>
            <a:ext cx="9153525" cy="5400675"/>
            <a:chOff x="0" y="714375"/>
            <a:chExt cx="9153525" cy="5400675"/>
          </a:xfrm>
        </p:grpSpPr>
        <p:grpSp>
          <p:nvGrpSpPr>
            <p:cNvPr id="64525" name="Groupe 26"/>
            <p:cNvGrpSpPr>
              <a:grpSpLocks/>
            </p:cNvGrpSpPr>
            <p:nvPr/>
          </p:nvGrpSpPr>
          <p:grpSpPr bwMode="auto">
            <a:xfrm>
              <a:off x="0" y="714375"/>
              <a:ext cx="7258050" cy="5400675"/>
              <a:chOff x="0" y="714375"/>
              <a:chExt cx="7258050" cy="5400675"/>
            </a:xfrm>
          </p:grpSpPr>
          <p:sp>
            <p:nvSpPr>
              <p:cNvPr id="64534" name="Rectangle 2"/>
              <p:cNvSpPr>
                <a:spLocks noChangeArrowheads="1"/>
              </p:cNvSpPr>
              <p:nvPr/>
            </p:nvSpPr>
            <p:spPr bwMode="auto">
              <a:xfrm>
                <a:off x="3657600" y="2552700"/>
                <a:ext cx="1800225" cy="180022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4535" name="Group 3"/>
              <p:cNvGrpSpPr>
                <a:grpSpLocks/>
              </p:cNvGrpSpPr>
              <p:nvPr/>
            </p:nvGrpSpPr>
            <p:grpSpPr bwMode="auto">
              <a:xfrm>
                <a:off x="3657600" y="2643188"/>
                <a:ext cx="3600450" cy="1671637"/>
                <a:chOff x="2592" y="240"/>
                <a:chExt cx="2268" cy="1134"/>
              </a:xfrm>
            </p:grpSpPr>
            <p:sp>
              <p:nvSpPr>
                <p:cNvPr id="64567" name="Rectangle 4"/>
                <p:cNvSpPr>
                  <a:spLocks noChangeArrowheads="1"/>
                </p:cNvSpPr>
                <p:nvPr/>
              </p:nvSpPr>
              <p:spPr bwMode="auto">
                <a:xfrm>
                  <a:off x="3726" y="240"/>
                  <a:ext cx="1134" cy="113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568" name="Rectangle 5"/>
                <p:cNvSpPr>
                  <a:spLocks noChangeArrowheads="1"/>
                </p:cNvSpPr>
                <p:nvPr/>
              </p:nvSpPr>
              <p:spPr bwMode="auto">
                <a:xfrm>
                  <a:off x="2592" y="240"/>
                  <a:ext cx="1134" cy="113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fr-FR" sz="2400">
                    <a:solidFill>
                      <a:srgbClr val="FF6600"/>
                    </a:solidFill>
                  </a:endParaRPr>
                </a:p>
              </p:txBody>
            </p:sp>
          </p:grpSp>
          <p:grpSp>
            <p:nvGrpSpPr>
              <p:cNvPr id="64536" name="Group 6"/>
              <p:cNvGrpSpPr>
                <a:grpSpLocks/>
              </p:cNvGrpSpPr>
              <p:nvPr/>
            </p:nvGrpSpPr>
            <p:grpSpPr bwMode="auto">
              <a:xfrm>
                <a:off x="5457825" y="2514600"/>
                <a:ext cx="1800225" cy="3600450"/>
                <a:chOff x="4224" y="1488"/>
                <a:chExt cx="1134" cy="2268"/>
              </a:xfrm>
            </p:grpSpPr>
            <p:sp>
              <p:nvSpPr>
                <p:cNvPr id="64565" name="Rectangle 7"/>
                <p:cNvSpPr>
                  <a:spLocks noChangeArrowheads="1"/>
                </p:cNvSpPr>
                <p:nvPr/>
              </p:nvSpPr>
              <p:spPr bwMode="auto">
                <a:xfrm>
                  <a:off x="4224" y="2622"/>
                  <a:ext cx="1134" cy="113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566" name="Rectangle 8"/>
                <p:cNvSpPr>
                  <a:spLocks noChangeArrowheads="1"/>
                </p:cNvSpPr>
                <p:nvPr/>
              </p:nvSpPr>
              <p:spPr bwMode="auto">
                <a:xfrm>
                  <a:off x="4224" y="1488"/>
                  <a:ext cx="1134" cy="113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fr-FR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4537" name="Group 9"/>
              <p:cNvGrpSpPr>
                <a:grpSpLocks/>
              </p:cNvGrpSpPr>
              <p:nvPr/>
            </p:nvGrpSpPr>
            <p:grpSpPr bwMode="auto">
              <a:xfrm>
                <a:off x="0" y="714375"/>
                <a:ext cx="3659188" cy="3600450"/>
                <a:chOff x="-931" y="-108"/>
                <a:chExt cx="2305" cy="2268"/>
              </a:xfrm>
            </p:grpSpPr>
            <p:sp>
              <p:nvSpPr>
                <p:cNvPr id="64563" name="Rectangle 10"/>
                <p:cNvSpPr>
                  <a:spLocks noChangeArrowheads="1"/>
                </p:cNvSpPr>
                <p:nvPr/>
              </p:nvSpPr>
              <p:spPr bwMode="auto">
                <a:xfrm>
                  <a:off x="240" y="1026"/>
                  <a:ext cx="1134" cy="113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fr-FR" sz="600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4564" name="Rectangle 11"/>
                <p:cNvSpPr>
                  <a:spLocks noChangeArrowheads="1"/>
                </p:cNvSpPr>
                <p:nvPr/>
              </p:nvSpPr>
              <p:spPr bwMode="auto">
                <a:xfrm>
                  <a:off x="-931" y="-108"/>
                  <a:ext cx="2305" cy="113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 sz="240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64538" name="Rectangle 12"/>
              <p:cNvSpPr>
                <a:spLocks noChangeArrowheads="1"/>
              </p:cNvSpPr>
              <p:nvPr/>
            </p:nvSpPr>
            <p:spPr bwMode="auto">
              <a:xfrm>
                <a:off x="1858963" y="4314825"/>
                <a:ext cx="3600450" cy="180022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39" name="Rectangle 13"/>
              <p:cNvSpPr>
                <a:spLocks noChangeArrowheads="1"/>
              </p:cNvSpPr>
              <p:nvPr/>
            </p:nvSpPr>
            <p:spPr bwMode="auto">
              <a:xfrm>
                <a:off x="3657600" y="714375"/>
                <a:ext cx="3594100" cy="18383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0" name="Rectangle 14"/>
              <p:cNvSpPr>
                <a:spLocks noChangeArrowheads="1"/>
              </p:cNvSpPr>
              <p:nvPr/>
            </p:nvSpPr>
            <p:spPr bwMode="auto">
              <a:xfrm>
                <a:off x="1776413" y="2552700"/>
                <a:ext cx="3683000" cy="18002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1" name="AutoShape 36"/>
              <p:cNvSpPr>
                <a:spLocks noChangeAspect="1" noChangeArrowheads="1" noTextEdit="1"/>
              </p:cNvSpPr>
              <p:nvPr/>
            </p:nvSpPr>
            <p:spPr bwMode="auto">
              <a:xfrm>
                <a:off x="1841500" y="2514600"/>
                <a:ext cx="3616325" cy="1800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 Box 30"/>
              <p:cNvSpPr txBox="1">
                <a:spLocks noChangeArrowheads="1"/>
              </p:cNvSpPr>
              <p:nvPr/>
            </p:nvSpPr>
            <p:spPr bwMode="auto">
              <a:xfrm>
                <a:off x="1931988" y="4352925"/>
                <a:ext cx="3455987" cy="175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fr-FR" sz="3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Seniors </a:t>
                </a:r>
                <a:br>
                  <a:rPr lang="fr-FR" sz="3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fr-FR" sz="3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Bénévoles</a:t>
                </a:r>
                <a:br>
                  <a:rPr lang="fr-FR" sz="3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fr-FR" sz="3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Compétents</a:t>
                </a:r>
              </a:p>
            </p:txBody>
          </p:sp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3846513" y="960328"/>
                <a:ext cx="3167063" cy="15542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25400" dir="2700000" algn="ctr" rotWithShape="0">
                  <a:schemeClr val="tx1"/>
                </a:outerShdw>
              </a:effectLst>
              <a:scene3d>
                <a:camera prst="obliqueBottomRight"/>
                <a:lightRig rig="threePt" dir="t"/>
              </a:scene3d>
              <a:sp3d/>
            </p:spPr>
            <p:txBody>
              <a:bodyPr>
                <a:spAutoFit/>
              </a:bodyPr>
              <a:lstStyle/>
              <a:p>
                <a:pPr algn="r" defTabSz="992188" fontAlgn="auto">
                  <a:lnSpc>
                    <a:spcPts val="38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3200" dirty="0">
                    <a:solidFill>
                      <a:srgbClr val="FF9900"/>
                    </a:solidFill>
                    <a:latin typeface="+mn-lt"/>
                  </a:rPr>
                  <a:t>DÈLÈGATION</a:t>
                </a:r>
              </a:p>
              <a:p>
                <a:pPr algn="r" defTabSz="992188" fontAlgn="auto">
                  <a:lnSpc>
                    <a:spcPts val="38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3200" dirty="0">
                    <a:solidFill>
                      <a:srgbClr val="FF9900"/>
                    </a:solidFill>
                    <a:latin typeface="+mn-lt"/>
                  </a:rPr>
                  <a:t>DU</a:t>
                </a:r>
              </a:p>
              <a:p>
                <a:pPr algn="r" defTabSz="992188" fontAlgn="auto">
                  <a:lnSpc>
                    <a:spcPts val="384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3200" dirty="0">
                    <a:solidFill>
                      <a:srgbClr val="FF9900"/>
                    </a:solidFill>
                    <a:latin typeface="+mn-lt"/>
                  </a:rPr>
                  <a:t>VAR</a:t>
                </a:r>
                <a:endParaRPr lang="fr-FR" sz="3200" dirty="0">
                  <a:solidFill>
                    <a:srgbClr val="FF9900"/>
                  </a:solidFill>
                  <a:latin typeface="+mn-lt"/>
                </a:endParaRPr>
              </a:p>
            </p:txBody>
          </p:sp>
          <p:sp>
            <p:nvSpPr>
              <p:cNvPr id="64544" name="Rectangle 41"/>
              <p:cNvSpPr>
                <a:spLocks noChangeArrowheads="1"/>
              </p:cNvSpPr>
              <p:nvPr/>
            </p:nvSpPr>
            <p:spPr bwMode="auto">
              <a:xfrm>
                <a:off x="3859213" y="3309938"/>
                <a:ext cx="863600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400" b="1">
                    <a:solidFill>
                      <a:srgbClr val="828B91"/>
                    </a:solidFill>
                  </a:rPr>
                  <a:t>ctions de 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5" name="Rectangle 42"/>
              <p:cNvSpPr>
                <a:spLocks noChangeArrowheads="1"/>
              </p:cNvSpPr>
              <p:nvPr/>
            </p:nvSpPr>
            <p:spPr bwMode="auto">
              <a:xfrm>
                <a:off x="3859213" y="3476625"/>
                <a:ext cx="141128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400" b="1">
                    <a:solidFill>
                      <a:srgbClr val="828B91"/>
                    </a:solidFill>
                  </a:rPr>
                  <a:t>enévoles pour la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6" name="Rectangle 43"/>
              <p:cNvSpPr>
                <a:spLocks noChangeArrowheads="1"/>
              </p:cNvSpPr>
              <p:nvPr/>
            </p:nvSpPr>
            <p:spPr bwMode="auto">
              <a:xfrm>
                <a:off x="3859213" y="3643313"/>
                <a:ext cx="136048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400" b="1">
                    <a:solidFill>
                      <a:srgbClr val="808487"/>
                    </a:solidFill>
                  </a:rPr>
                  <a:t>oopération et le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7" name="Rectangle 44"/>
              <p:cNvSpPr>
                <a:spLocks noChangeArrowheads="1"/>
              </p:cNvSpPr>
              <p:nvPr/>
            </p:nvSpPr>
            <p:spPr bwMode="auto">
              <a:xfrm>
                <a:off x="3716338" y="3262313"/>
                <a:ext cx="1270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b="1">
                    <a:solidFill>
                      <a:srgbClr val="2E2C2C"/>
                    </a:solidFill>
                  </a:rPr>
                  <a:t>a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8" name="Rectangle 45"/>
              <p:cNvSpPr>
                <a:spLocks noChangeArrowheads="1"/>
              </p:cNvSpPr>
              <p:nvPr/>
            </p:nvSpPr>
            <p:spPr bwMode="auto">
              <a:xfrm>
                <a:off x="3706813" y="3452813"/>
                <a:ext cx="1397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b="1">
                    <a:solidFill>
                      <a:srgbClr val="2E2C2C"/>
                    </a:solidFill>
                  </a:rPr>
                  <a:t>b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9" name="Rectangle 46"/>
              <p:cNvSpPr>
                <a:spLocks noChangeArrowheads="1"/>
              </p:cNvSpPr>
              <p:nvPr/>
            </p:nvSpPr>
            <p:spPr bwMode="auto">
              <a:xfrm>
                <a:off x="3706813" y="3595688"/>
                <a:ext cx="1270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b="1">
                    <a:solidFill>
                      <a:srgbClr val="2E2C2C"/>
                    </a:solidFill>
                  </a:rPr>
                  <a:t>c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550" name="Rectangle 47"/>
              <p:cNvSpPr>
                <a:spLocks noChangeArrowheads="1"/>
              </p:cNvSpPr>
              <p:nvPr/>
            </p:nvSpPr>
            <p:spPr bwMode="auto">
              <a:xfrm>
                <a:off x="3706813" y="3786188"/>
                <a:ext cx="1397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b="1">
                    <a:solidFill>
                      <a:srgbClr val="2E2C2C"/>
                    </a:solidFill>
                  </a:rPr>
                  <a:t>d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551" name="Rectangle 48"/>
              <p:cNvSpPr>
                <a:spLocks noChangeArrowheads="1"/>
              </p:cNvSpPr>
              <p:nvPr/>
            </p:nvSpPr>
            <p:spPr bwMode="auto">
              <a:xfrm>
                <a:off x="3859213" y="3833813"/>
                <a:ext cx="1190625" cy="21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400" b="1">
                    <a:solidFill>
                      <a:srgbClr val="808487"/>
                    </a:solidFill>
                  </a:rPr>
                  <a:t>éveloppement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pic>
            <p:nvPicPr>
              <p:cNvPr id="64552" name="Image 56" descr="monde-transparen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49488" y="2643188"/>
                <a:ext cx="1162050" cy="1147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553" name="Rectangle 53"/>
              <p:cNvSpPr>
                <a:spLocks noChangeArrowheads="1"/>
              </p:cNvSpPr>
              <p:nvPr/>
            </p:nvSpPr>
            <p:spPr bwMode="auto">
              <a:xfrm>
                <a:off x="3219450" y="3344863"/>
                <a:ext cx="439738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400" b="1">
                    <a:solidFill>
                      <a:srgbClr val="3F403F"/>
                    </a:solidFill>
                    <a:latin typeface="Futura Md BT"/>
                  </a:rPr>
                  <a:t>R</a:t>
                </a: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554" name="Rectangle 51"/>
              <p:cNvSpPr>
                <a:spLocks noChangeArrowheads="1"/>
              </p:cNvSpPr>
              <p:nvPr/>
            </p:nvSpPr>
            <p:spPr bwMode="auto">
              <a:xfrm>
                <a:off x="1858963" y="3344863"/>
                <a:ext cx="500137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400" b="1">
                    <a:solidFill>
                      <a:srgbClr val="3F403F"/>
                    </a:solidFill>
                    <a:latin typeface="Futura Md BT"/>
                  </a:rPr>
                  <a:t>A</a:t>
                </a:r>
                <a:endParaRPr lang="fr-FR">
                  <a:solidFill>
                    <a:srgbClr val="7F7F7F"/>
                  </a:solidFill>
                </a:endParaRPr>
              </a:p>
            </p:txBody>
          </p:sp>
          <p:sp>
            <p:nvSpPr>
              <p:cNvPr id="64555" name="Rectangle 52"/>
              <p:cNvSpPr>
                <a:spLocks noChangeArrowheads="1"/>
              </p:cNvSpPr>
              <p:nvPr/>
            </p:nvSpPr>
            <p:spPr bwMode="auto">
              <a:xfrm>
                <a:off x="2359100" y="3327827"/>
                <a:ext cx="58349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400" b="1">
                    <a:solidFill>
                      <a:srgbClr val="3F403F"/>
                    </a:solidFill>
                    <a:latin typeface="Futura Md BT"/>
                  </a:rPr>
                  <a:t>G</a:t>
                </a:r>
                <a:endParaRPr lang="fr-FR">
                  <a:solidFill>
                    <a:srgbClr val="7F7F7F"/>
                  </a:solidFill>
                </a:endParaRPr>
              </a:p>
            </p:txBody>
          </p:sp>
          <p:grpSp>
            <p:nvGrpSpPr>
              <p:cNvPr id="64556" name="Group 55"/>
              <p:cNvGrpSpPr>
                <a:grpSpLocks/>
              </p:cNvGrpSpPr>
              <p:nvPr/>
            </p:nvGrpSpPr>
            <p:grpSpPr bwMode="auto">
              <a:xfrm>
                <a:off x="2992363" y="3246011"/>
                <a:ext cx="134937" cy="1028700"/>
                <a:chOff x="1915" y="2067"/>
                <a:chExt cx="102" cy="648"/>
              </a:xfrm>
            </p:grpSpPr>
            <p:sp>
              <p:nvSpPr>
                <p:cNvPr id="64561" name="Freeform 49"/>
                <p:cNvSpPr>
                  <a:spLocks/>
                </p:cNvSpPr>
                <p:nvPr/>
              </p:nvSpPr>
              <p:spPr bwMode="auto">
                <a:xfrm>
                  <a:off x="1921" y="2193"/>
                  <a:ext cx="90" cy="522"/>
                </a:xfrm>
                <a:custGeom>
                  <a:avLst/>
                  <a:gdLst>
                    <a:gd name="T0" fmla="*/ 0 w 15"/>
                    <a:gd name="T1" fmla="*/ 2147483647 h 87"/>
                    <a:gd name="T2" fmla="*/ 2147483647 w 15"/>
                    <a:gd name="T3" fmla="*/ 2147483647 h 87"/>
                    <a:gd name="T4" fmla="*/ 2147483647 w 15"/>
                    <a:gd name="T5" fmla="*/ 2147483647 h 87"/>
                    <a:gd name="T6" fmla="*/ 2147483647 w 15"/>
                    <a:gd name="T7" fmla="*/ 2147483647 h 87"/>
                    <a:gd name="T8" fmla="*/ 0 w 15"/>
                    <a:gd name="T9" fmla="*/ 21474836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87"/>
                    <a:gd name="T17" fmla="*/ 15 w 15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87">
                      <a:moveTo>
                        <a:pt x="0" y="5"/>
                      </a:moveTo>
                      <a:cubicBezTo>
                        <a:pt x="2" y="0"/>
                        <a:pt x="14" y="1"/>
                        <a:pt x="15" y="5"/>
                      </a:cubicBezTo>
                      <a:lnTo>
                        <a:pt x="15" y="74"/>
                      </a:lnTo>
                      <a:lnTo>
                        <a:pt x="1" y="87"/>
                      </a:lnTo>
                      <a:cubicBezTo>
                        <a:pt x="1" y="61"/>
                        <a:pt x="0" y="31"/>
                        <a:pt x="0" y="5"/>
                      </a:cubicBezTo>
                      <a:close/>
                    </a:path>
                  </a:pathLst>
                </a:custGeom>
                <a:solidFill>
                  <a:srgbClr val="3F40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562" name="Oval 50"/>
                <p:cNvSpPr>
                  <a:spLocks noChangeArrowheads="1"/>
                </p:cNvSpPr>
                <p:nvPr/>
              </p:nvSpPr>
              <p:spPr bwMode="auto">
                <a:xfrm>
                  <a:off x="1915" y="2067"/>
                  <a:ext cx="102" cy="90"/>
                </a:xfrm>
                <a:prstGeom prst="ellipse">
                  <a:avLst/>
                </a:prstGeom>
                <a:solidFill>
                  <a:srgbClr val="3F40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4557" name="Rectangle 54"/>
              <p:cNvSpPr>
                <a:spLocks noChangeArrowheads="1"/>
              </p:cNvSpPr>
              <p:nvPr/>
            </p:nvSpPr>
            <p:spPr bwMode="auto">
              <a:xfrm>
                <a:off x="3347864" y="4046539"/>
                <a:ext cx="249106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400" b="1">
                    <a:solidFill>
                      <a:srgbClr val="2E2C2C"/>
                    </a:solidFill>
                  </a:rPr>
                  <a:t>Association d’utilité pub</a:t>
                </a:r>
                <a:r>
                  <a:rPr lang="fr-FR" sz="1400" b="1">
                    <a:solidFill>
                      <a:srgbClr val="FFFFFF"/>
                    </a:solidFill>
                  </a:rPr>
                  <a:t>lique</a:t>
                </a:r>
                <a:endParaRPr lang="fr-FR" sz="1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558" name="Groupe 62"/>
              <p:cNvGrpSpPr>
                <a:grpSpLocks/>
              </p:cNvGrpSpPr>
              <p:nvPr/>
            </p:nvGrpSpPr>
            <p:grpSpPr bwMode="auto">
              <a:xfrm>
                <a:off x="5697948" y="4391526"/>
                <a:ext cx="1370358" cy="1599079"/>
                <a:chOff x="5697948" y="4391526"/>
                <a:chExt cx="1370358" cy="1599079"/>
              </a:xfrm>
            </p:grpSpPr>
            <p:pic>
              <p:nvPicPr>
                <p:cNvPr id="64559" name="Image 63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697948" y="4653136"/>
                  <a:ext cx="1370358" cy="13374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4560" name="ZoneTexte 64"/>
                <p:cNvSpPr txBox="1">
                  <a:spLocks noChangeArrowheads="1"/>
                </p:cNvSpPr>
                <p:nvPr/>
              </p:nvSpPr>
              <p:spPr bwMode="auto">
                <a:xfrm>
                  <a:off x="5697948" y="4391526"/>
                  <a:ext cx="137035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400">
                      <a:solidFill>
                        <a:srgbClr val="FFFFFF"/>
                      </a:solidFill>
                    </a:rPr>
                    <a:t>Avec la ville de de </a:t>
                  </a:r>
                </a:p>
              </p:txBody>
            </p:sp>
          </p:grpSp>
        </p:grpSp>
        <p:sp>
          <p:nvSpPr>
            <p:cNvPr id="64526" name="Rectangle 19"/>
            <p:cNvSpPr>
              <a:spLocks noChangeArrowheads="1"/>
            </p:cNvSpPr>
            <p:nvPr/>
          </p:nvSpPr>
          <p:spPr bwMode="auto">
            <a:xfrm>
              <a:off x="3649663" y="714375"/>
              <a:ext cx="5480050" cy="17907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64527" name="Rectangle 5"/>
            <p:cNvSpPr>
              <a:spLocks noChangeArrowheads="1"/>
            </p:cNvSpPr>
            <p:nvPr/>
          </p:nvSpPr>
          <p:spPr bwMode="auto">
            <a:xfrm>
              <a:off x="1857375" y="2505075"/>
              <a:ext cx="3608388" cy="35988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64528" name="Rectangle 10"/>
            <p:cNvSpPr>
              <a:spLocks noChangeArrowheads="1"/>
            </p:cNvSpPr>
            <p:nvPr/>
          </p:nvSpPr>
          <p:spPr bwMode="auto">
            <a:xfrm>
              <a:off x="6484938" y="714375"/>
              <a:ext cx="2665412" cy="1833563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5" rIns="91431" bIns="45715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4529" name="Rectangle 11"/>
            <p:cNvSpPr>
              <a:spLocks noChangeArrowheads="1"/>
            </p:cNvSpPr>
            <p:nvPr/>
          </p:nvSpPr>
          <p:spPr bwMode="auto">
            <a:xfrm>
              <a:off x="0" y="2505075"/>
              <a:ext cx="1858963" cy="3609975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5" rIns="91431" bIns="45715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4530" name="Rectangle 12"/>
            <p:cNvSpPr>
              <a:spLocks noChangeArrowheads="1"/>
            </p:cNvSpPr>
            <p:nvPr/>
          </p:nvSpPr>
          <p:spPr bwMode="auto">
            <a:xfrm>
              <a:off x="5467350" y="4281488"/>
              <a:ext cx="3681413" cy="182245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5" rIns="91431" bIns="45715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4531" name="Rectangle 170"/>
            <p:cNvSpPr>
              <a:spLocks noChangeArrowheads="1"/>
            </p:cNvSpPr>
            <p:nvPr/>
          </p:nvSpPr>
          <p:spPr bwMode="auto">
            <a:xfrm>
              <a:off x="1858963" y="4298950"/>
              <a:ext cx="3608387" cy="18049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>
                <a:solidFill>
                  <a:srgbClr val="000000"/>
                </a:solidFill>
              </a:endParaRPr>
            </a:p>
          </p:txBody>
        </p:sp>
        <p:pic>
          <p:nvPicPr>
            <p:cNvPr id="64532" name="Image 33" descr="les acteurs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2505075"/>
              <a:ext cx="1863725" cy="179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33" name="Rectangle 8"/>
            <p:cNvSpPr>
              <a:spLocks noChangeArrowheads="1"/>
            </p:cNvSpPr>
            <p:nvPr/>
          </p:nvSpPr>
          <p:spPr bwMode="auto">
            <a:xfrm>
              <a:off x="5457825" y="2505075"/>
              <a:ext cx="3695700" cy="17875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5" rIns="91431" bIns="45715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5443538" y="2586038"/>
            <a:ext cx="3683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FFFFFF"/>
                </a:solidFill>
              </a:rPr>
              <a:t>Association française de seniors bénévoles</a:t>
            </a:r>
          </a:p>
        </p:txBody>
      </p:sp>
      <p:pic>
        <p:nvPicPr>
          <p:cNvPr id="42067" name="Picture 83" descr="mai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0113" y="2506663"/>
            <a:ext cx="201771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-17463" y="0"/>
            <a:ext cx="9147176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76200" y="6256338"/>
            <a:ext cx="9177338" cy="62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3649663" y="714375"/>
            <a:ext cx="5489575" cy="181133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3" y="849313"/>
            <a:ext cx="2990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7463" y="704850"/>
            <a:ext cx="5526088" cy="18208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1857375" y="4292600"/>
            <a:ext cx="7259638" cy="18224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1763713" y="4800600"/>
            <a:ext cx="7080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/>
            <a:r>
              <a:rPr lang="fr-FR" sz="2400" b="1">
                <a:solidFill>
                  <a:schemeClr val="bg1"/>
                </a:solidFill>
                <a:latin typeface="Arial Narrow" pitchFamily="34" charset="0"/>
              </a:rPr>
              <a:t>Association loi de 1901 – Reconnue d’utilité publique </a:t>
            </a:r>
          </a:p>
          <a:p>
            <a:pPr eaLnBrk="0" hangingPunct="0"/>
            <a:r>
              <a:rPr lang="fr-FR" sz="2000" b="1">
                <a:solidFill>
                  <a:schemeClr val="bg1"/>
                </a:solidFill>
                <a:latin typeface="Arial Narrow" pitchFamily="34" charset="0"/>
              </a:rPr>
              <a:t>Agrée par le Ministère de </a:t>
            </a:r>
            <a:br>
              <a:rPr lang="fr-FR" sz="20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fr-FR" sz="2000" b="1">
                <a:solidFill>
                  <a:schemeClr val="bg1"/>
                </a:solidFill>
                <a:latin typeface="Arial Narrow" pitchFamily="34" charset="0"/>
              </a:rPr>
              <a:t>l’Education Nationale pour son concours à l’enseignement pub</a:t>
            </a:r>
          </a:p>
          <a:p>
            <a:pPr eaLnBrk="0" hangingPunct="0"/>
            <a:r>
              <a:rPr lang="fr-FR" sz="1400">
                <a:solidFill>
                  <a:schemeClr val="bg1"/>
                </a:solidFill>
                <a:latin typeface="Arial Narrow" pitchFamily="34" charset="0"/>
              </a:rPr>
              <a:t>Siège : 8 rue Ambroise Thomas 75009 PARIS</a:t>
            </a:r>
            <a:endParaRPr lang="fr-FR" sz="2400" i="1">
              <a:solidFill>
                <a:schemeClr val="bg1"/>
              </a:solidFill>
            </a:endParaRP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5443538" y="7142163"/>
            <a:ext cx="3465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>
                <a:solidFill>
                  <a:srgbClr val="FFFFFF"/>
                </a:solidFill>
              </a:rPr>
              <a:t>depuis 30 ans</a:t>
            </a: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881 L 5.55556E-7 -0.421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64462 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2" y="1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9" grpId="0"/>
      <p:bldP spid="75" grpId="0" animBg="1"/>
      <p:bldP spid="6" grpId="0" animBg="1"/>
      <p:bldP spid="76" grpId="0" animBg="1"/>
      <p:bldP spid="420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e 133"/>
          <p:cNvGrpSpPr>
            <a:grpSpLocks/>
          </p:cNvGrpSpPr>
          <p:nvPr/>
        </p:nvGrpSpPr>
        <p:grpSpPr bwMode="auto">
          <a:xfrm>
            <a:off x="-17463" y="704850"/>
            <a:ext cx="9170988" cy="5410200"/>
            <a:chOff x="-17463" y="704850"/>
            <a:chExt cx="9170988" cy="5410200"/>
          </a:xfrm>
        </p:grpSpPr>
        <p:grpSp>
          <p:nvGrpSpPr>
            <p:cNvPr id="65571" name="Groupe 134"/>
            <p:cNvGrpSpPr>
              <a:grpSpLocks/>
            </p:cNvGrpSpPr>
            <p:nvPr/>
          </p:nvGrpSpPr>
          <p:grpSpPr bwMode="auto">
            <a:xfrm>
              <a:off x="-17463" y="704850"/>
              <a:ext cx="9170988" cy="5410200"/>
              <a:chOff x="-17463" y="704850"/>
              <a:chExt cx="9170988" cy="5410200"/>
            </a:xfrm>
          </p:grpSpPr>
          <p:grpSp>
            <p:nvGrpSpPr>
              <p:cNvPr id="65573" name="Groupe 136"/>
              <p:cNvGrpSpPr>
                <a:grpSpLocks/>
              </p:cNvGrpSpPr>
              <p:nvPr/>
            </p:nvGrpSpPr>
            <p:grpSpPr bwMode="auto">
              <a:xfrm>
                <a:off x="0" y="714375"/>
                <a:ext cx="9153525" cy="5400675"/>
                <a:chOff x="0" y="714375"/>
                <a:chExt cx="9153525" cy="5400675"/>
              </a:xfrm>
            </p:grpSpPr>
            <p:grpSp>
              <p:nvGrpSpPr>
                <p:cNvPr id="65580" name="Groupe 143"/>
                <p:cNvGrpSpPr>
                  <a:grpSpLocks/>
                </p:cNvGrpSpPr>
                <p:nvPr/>
              </p:nvGrpSpPr>
              <p:grpSpPr bwMode="auto">
                <a:xfrm>
                  <a:off x="0" y="714375"/>
                  <a:ext cx="7258050" cy="5400675"/>
                  <a:chOff x="0" y="714375"/>
                  <a:chExt cx="7258050" cy="5400675"/>
                </a:xfrm>
              </p:grpSpPr>
              <p:sp>
                <p:nvSpPr>
                  <p:cNvPr id="65588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657600" y="2552700"/>
                    <a:ext cx="1800225" cy="180022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65589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3657600" y="2643188"/>
                    <a:ext cx="3600450" cy="1671637"/>
                    <a:chOff x="2592" y="240"/>
                    <a:chExt cx="2268" cy="1134"/>
                  </a:xfrm>
                </p:grpSpPr>
                <p:sp>
                  <p:nvSpPr>
                    <p:cNvPr id="65621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6" y="240"/>
                      <a:ext cx="1134" cy="113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2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5622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240"/>
                      <a:ext cx="1134" cy="113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2400">
                        <a:solidFill>
                          <a:srgbClr val="FF6600"/>
                        </a:solidFill>
                      </a:endParaRPr>
                    </a:p>
                  </p:txBody>
                </p:sp>
              </p:grpSp>
              <p:grpSp>
                <p:nvGrpSpPr>
                  <p:cNvPr id="6559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5457825" y="2514600"/>
                    <a:ext cx="1800225" cy="3600450"/>
                    <a:chOff x="4224" y="1488"/>
                    <a:chExt cx="1134" cy="2268"/>
                  </a:xfrm>
                </p:grpSpPr>
                <p:sp>
                  <p:nvSpPr>
                    <p:cNvPr id="6561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622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2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562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1488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240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6559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0" y="714375"/>
                    <a:ext cx="3659188" cy="3600450"/>
                    <a:chOff x="-931" y="-108"/>
                    <a:chExt cx="2305" cy="2268"/>
                  </a:xfrm>
                </p:grpSpPr>
                <p:sp>
                  <p:nvSpPr>
                    <p:cNvPr id="65617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1026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6000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5618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931" y="-108"/>
                      <a:ext cx="2305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endParaRPr lang="fr-FR" sz="2400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  <p:sp>
                <p:nvSpPr>
                  <p:cNvPr id="6559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58963" y="4314825"/>
                    <a:ext cx="3600450" cy="180022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59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657600" y="714375"/>
                    <a:ext cx="3594100" cy="183832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5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76413" y="2552700"/>
                    <a:ext cx="3683000" cy="18002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595" name="AutoShape 36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841500" y="2514600"/>
                    <a:ext cx="3616325" cy="1800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1988" y="4352925"/>
                    <a:ext cx="3455987" cy="17541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Seniors </a:t>
                    </a:r>
                    <a:b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</a:b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Bénévoles</a:t>
                    </a:r>
                    <a:b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</a:b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Compétents</a:t>
                    </a:r>
                  </a:p>
                </p:txBody>
              </p:sp>
              <p:sp>
                <p:nvSpPr>
                  <p:cNvPr id="1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6513" y="960328"/>
                    <a:ext cx="3167063" cy="155427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dist="25400" dir="2700000" algn="ctr" rotWithShape="0">
                      <a:schemeClr val="tx1"/>
                    </a:outerShdw>
                  </a:effectLst>
                  <a:scene3d>
                    <a:camera prst="obliqueBottomRight"/>
                    <a:lightRig rig="threePt" dir="t"/>
                  </a:scene3d>
                  <a:sp3d/>
                </p:spPr>
                <p:txBody>
                  <a:bodyPr>
                    <a:spAutoFit/>
                  </a:bodyPr>
                  <a:lstStyle/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DÈLÈGATION</a:t>
                    </a:r>
                  </a:p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DU</a:t>
                    </a:r>
                  </a:p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VAR</a:t>
                    </a:r>
                    <a:endParaRPr lang="fr-FR" sz="3200" dirty="0">
                      <a:solidFill>
                        <a:srgbClr val="FF99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59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309938"/>
                    <a:ext cx="863600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28B91"/>
                        </a:solidFill>
                      </a:rPr>
                      <a:t>ctions de 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599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476625"/>
                    <a:ext cx="1411287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28B91"/>
                        </a:solidFill>
                      </a:rPr>
                      <a:t>enévoles pour la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600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643313"/>
                    <a:ext cx="1360487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08487"/>
                        </a:solidFill>
                      </a:rPr>
                      <a:t>oopération et le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60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716338" y="3262313"/>
                    <a:ext cx="1270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a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60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452813"/>
                    <a:ext cx="1397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b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60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595688"/>
                    <a:ext cx="1270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c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60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786188"/>
                    <a:ext cx="1397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d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60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833813"/>
                    <a:ext cx="1190625" cy="212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08487"/>
                        </a:solidFill>
                      </a:rPr>
                      <a:t>éveloppement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5606" name="Image 169" descr="monde-transparent.gif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249488" y="2643188"/>
                    <a:ext cx="1162050" cy="11477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560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219450" y="3344863"/>
                    <a:ext cx="439738" cy="822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R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60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858963" y="3344863"/>
                    <a:ext cx="500137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A</a:t>
                    </a:r>
                    <a:endParaRPr lang="fr-FR">
                      <a:solidFill>
                        <a:srgbClr val="7F7F7F"/>
                      </a:solidFill>
                    </a:endParaRPr>
                  </a:p>
                </p:txBody>
              </p:sp>
              <p:sp>
                <p:nvSpPr>
                  <p:cNvPr id="6560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359100" y="3327827"/>
                    <a:ext cx="583493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G</a:t>
                    </a:r>
                    <a:endParaRPr lang="fr-FR">
                      <a:solidFill>
                        <a:srgbClr val="7F7F7F"/>
                      </a:solidFill>
                    </a:endParaRPr>
                  </a:p>
                </p:txBody>
              </p:sp>
              <p:grpSp>
                <p:nvGrpSpPr>
                  <p:cNvPr id="65610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992363" y="3246011"/>
                    <a:ext cx="134937" cy="1028700"/>
                    <a:chOff x="1915" y="2067"/>
                    <a:chExt cx="102" cy="648"/>
                  </a:xfrm>
                </p:grpSpPr>
                <p:sp>
                  <p:nvSpPr>
                    <p:cNvPr id="65615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921" y="2193"/>
                      <a:ext cx="90" cy="522"/>
                    </a:xfrm>
                    <a:custGeom>
                      <a:avLst/>
                      <a:gdLst>
                        <a:gd name="T0" fmla="*/ 0 w 15"/>
                        <a:gd name="T1" fmla="*/ 2147483647 h 87"/>
                        <a:gd name="T2" fmla="*/ 2147483647 w 15"/>
                        <a:gd name="T3" fmla="*/ 2147483647 h 87"/>
                        <a:gd name="T4" fmla="*/ 2147483647 w 15"/>
                        <a:gd name="T5" fmla="*/ 2147483647 h 87"/>
                        <a:gd name="T6" fmla="*/ 2147483647 w 15"/>
                        <a:gd name="T7" fmla="*/ 2147483647 h 87"/>
                        <a:gd name="T8" fmla="*/ 0 w 15"/>
                        <a:gd name="T9" fmla="*/ 2147483647 h 8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87"/>
                        <a:gd name="T17" fmla="*/ 15 w 15"/>
                        <a:gd name="T18" fmla="*/ 87 h 8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87">
                          <a:moveTo>
                            <a:pt x="0" y="5"/>
                          </a:moveTo>
                          <a:cubicBezTo>
                            <a:pt x="2" y="0"/>
                            <a:pt x="14" y="1"/>
                            <a:pt x="15" y="5"/>
                          </a:cubicBezTo>
                          <a:lnTo>
                            <a:pt x="15" y="74"/>
                          </a:lnTo>
                          <a:lnTo>
                            <a:pt x="1" y="87"/>
                          </a:lnTo>
                          <a:cubicBezTo>
                            <a:pt x="1" y="61"/>
                            <a:pt x="0" y="31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3F40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5616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5" y="2067"/>
                      <a:ext cx="102" cy="90"/>
                    </a:xfrm>
                    <a:prstGeom prst="ellipse">
                      <a:avLst/>
                    </a:prstGeom>
                    <a:solidFill>
                      <a:srgbClr val="3F40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6561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347864" y="4046539"/>
                    <a:ext cx="2491067" cy="2154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2E2C2C"/>
                        </a:solidFill>
                      </a:rPr>
                      <a:t>Association d’utilité pub</a:t>
                    </a:r>
                    <a:r>
                      <a:rPr lang="fr-FR" sz="1400" b="1">
                        <a:solidFill>
                          <a:srgbClr val="FFFFFF"/>
                        </a:solidFill>
                      </a:rPr>
                      <a:t>lique</a:t>
                    </a:r>
                    <a:endParaRPr lang="fr-FR" sz="140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65612" name="Groupe 175"/>
                  <p:cNvGrpSpPr>
                    <a:grpSpLocks/>
                  </p:cNvGrpSpPr>
                  <p:nvPr/>
                </p:nvGrpSpPr>
                <p:grpSpPr bwMode="auto">
                  <a:xfrm>
                    <a:off x="5697948" y="4391526"/>
                    <a:ext cx="1370358" cy="1599079"/>
                    <a:chOff x="5697948" y="4391526"/>
                    <a:chExt cx="1370358" cy="1599079"/>
                  </a:xfrm>
                </p:grpSpPr>
                <p:pic>
                  <p:nvPicPr>
                    <p:cNvPr id="65613" name="Image 176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5697948" y="4653136"/>
                      <a:ext cx="1370358" cy="13374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5614" name="ZoneTexte 1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97948" y="4391526"/>
                      <a:ext cx="1370358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sz="1400">
                          <a:solidFill>
                            <a:srgbClr val="FFFFFF"/>
                          </a:solidFill>
                        </a:rPr>
                        <a:t>Avec la ville de de </a:t>
                      </a:r>
                    </a:p>
                  </p:txBody>
                </p:sp>
              </p:grpSp>
            </p:grpSp>
            <p:sp>
              <p:nvSpPr>
                <p:cNvPr id="65581" name="Rectangle 19"/>
                <p:cNvSpPr>
                  <a:spLocks noChangeArrowheads="1"/>
                </p:cNvSpPr>
                <p:nvPr/>
              </p:nvSpPr>
              <p:spPr bwMode="auto">
                <a:xfrm>
                  <a:off x="3649663" y="714375"/>
                  <a:ext cx="5480050" cy="17907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82" name="Rectangle 5"/>
                <p:cNvSpPr>
                  <a:spLocks noChangeArrowheads="1"/>
                </p:cNvSpPr>
                <p:nvPr/>
              </p:nvSpPr>
              <p:spPr bwMode="auto">
                <a:xfrm>
                  <a:off x="1857375" y="2505075"/>
                  <a:ext cx="3608388" cy="3598863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83" name="Rectangle 10"/>
                <p:cNvSpPr>
                  <a:spLocks noChangeArrowheads="1"/>
                </p:cNvSpPr>
                <p:nvPr/>
              </p:nvSpPr>
              <p:spPr bwMode="auto">
                <a:xfrm>
                  <a:off x="6484938" y="714375"/>
                  <a:ext cx="2665412" cy="1833563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84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505075"/>
                  <a:ext cx="1858963" cy="3609975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85" name="Rectangle 12"/>
                <p:cNvSpPr>
                  <a:spLocks noChangeArrowheads="1"/>
                </p:cNvSpPr>
                <p:nvPr/>
              </p:nvSpPr>
              <p:spPr bwMode="auto">
                <a:xfrm>
                  <a:off x="1858964" y="4281488"/>
                  <a:ext cx="7289800" cy="1822450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5586" name="Image 149" descr="les acteurs.jp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19400" y="2505075"/>
                  <a:ext cx="1863725" cy="179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5587" name="Rectangle 8"/>
                <p:cNvSpPr>
                  <a:spLocks noChangeArrowheads="1"/>
                </p:cNvSpPr>
                <p:nvPr/>
              </p:nvSpPr>
              <p:spPr bwMode="auto">
                <a:xfrm>
                  <a:off x="5457825" y="2505075"/>
                  <a:ext cx="3695700" cy="17875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5574" name="Text Box 55"/>
              <p:cNvSpPr txBox="1">
                <a:spLocks noChangeArrowheads="1"/>
              </p:cNvSpPr>
              <p:nvPr/>
            </p:nvSpPr>
            <p:spPr bwMode="auto">
              <a:xfrm>
                <a:off x="5443538" y="2586038"/>
                <a:ext cx="3683000" cy="155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3200">
                    <a:solidFill>
                      <a:srgbClr val="FFFFFF"/>
                    </a:solidFill>
                  </a:rPr>
                  <a:t>Association française de seniors bénévoles</a:t>
                </a:r>
              </a:p>
            </p:txBody>
          </p:sp>
          <p:sp>
            <p:nvSpPr>
              <p:cNvPr id="65575" name="Text Box 59"/>
              <p:cNvSpPr txBox="1">
                <a:spLocks noChangeArrowheads="1"/>
              </p:cNvSpPr>
              <p:nvPr/>
            </p:nvSpPr>
            <p:spPr bwMode="auto">
              <a:xfrm>
                <a:off x="1763688" y="4800174"/>
                <a:ext cx="7080275" cy="1292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 eaLnBrk="0" hangingPunct="0"/>
                <a:r>
                  <a:rPr lang="fr-FR" sz="2400" b="1">
                    <a:solidFill>
                      <a:schemeClr val="bg1"/>
                    </a:solidFill>
                    <a:latin typeface="Arial Narrow" pitchFamily="34" charset="0"/>
                  </a:rPr>
                  <a:t>Association loi de 1901 – Reconnue d’utilité publique </a:t>
                </a:r>
              </a:p>
              <a:p>
                <a:pPr eaLnBrk="0" hangingPunct="0"/>
                <a: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  <a:t>Agrée par le Ministère de </a:t>
                </a:r>
                <a:b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</a:br>
                <a: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  <a:t>l’Education Nationale pour son concours à l’enseignement pub</a:t>
                </a:r>
              </a:p>
              <a:p>
                <a:pPr eaLnBrk="0" hangingPunct="0"/>
                <a:r>
                  <a:rPr lang="fr-FR" sz="1400">
                    <a:solidFill>
                      <a:schemeClr val="bg1"/>
                    </a:solidFill>
                    <a:latin typeface="Arial Narrow" pitchFamily="34" charset="0"/>
                  </a:rPr>
                  <a:t>Siège : 8 rue Ambroise Thomas 75009 PARIS</a:t>
                </a:r>
                <a:endParaRPr lang="fr-FR" sz="2400" i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65576" name="Picture 83" descr="mai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40113" y="2506663"/>
                <a:ext cx="2017712" cy="180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577" name="Rectangle 10"/>
              <p:cNvSpPr>
                <a:spLocks noChangeArrowheads="1"/>
              </p:cNvSpPr>
              <p:nvPr/>
            </p:nvSpPr>
            <p:spPr bwMode="auto">
              <a:xfrm>
                <a:off x="3649662" y="714375"/>
                <a:ext cx="5489576" cy="1811884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pic>
            <p:nvPicPr>
              <p:cNvPr id="65578" name="Image 141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533" y="849313"/>
                <a:ext cx="2990850" cy="1657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" name="Rectangle 142"/>
              <p:cNvSpPr/>
              <p:nvPr/>
            </p:nvSpPr>
            <p:spPr>
              <a:xfrm>
                <a:off x="-17463" y="704850"/>
                <a:ext cx="5526088" cy="18208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pic>
          <p:nvPicPr>
            <p:cNvPr id="65572" name="Image 1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73638" y="835546"/>
              <a:ext cx="299085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-17463" y="0"/>
            <a:ext cx="9147176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8575" y="6092825"/>
            <a:ext cx="9177338" cy="6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65541" name="Rectangle 41"/>
          <p:cNvSpPr>
            <a:spLocks noChangeArrowheads="1"/>
          </p:cNvSpPr>
          <p:nvPr/>
        </p:nvSpPr>
        <p:spPr bwMode="auto">
          <a:xfrm>
            <a:off x="3859213" y="3309938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ctions de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5542" name="Rectangle 42"/>
          <p:cNvSpPr>
            <a:spLocks noChangeArrowheads="1"/>
          </p:cNvSpPr>
          <p:nvPr/>
        </p:nvSpPr>
        <p:spPr bwMode="auto">
          <a:xfrm>
            <a:off x="3859213" y="3476625"/>
            <a:ext cx="1411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enévoles pour la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5543" name="Rectangle 43"/>
          <p:cNvSpPr>
            <a:spLocks noChangeArrowheads="1"/>
          </p:cNvSpPr>
          <p:nvPr/>
        </p:nvSpPr>
        <p:spPr bwMode="auto">
          <a:xfrm>
            <a:off x="3859213" y="3643313"/>
            <a:ext cx="136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oopération et le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5544" name="Rectangle 44"/>
          <p:cNvSpPr>
            <a:spLocks noChangeArrowheads="1"/>
          </p:cNvSpPr>
          <p:nvPr/>
        </p:nvSpPr>
        <p:spPr bwMode="auto">
          <a:xfrm>
            <a:off x="3716338" y="32623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5545" name="Rectangle 45"/>
          <p:cNvSpPr>
            <a:spLocks noChangeArrowheads="1"/>
          </p:cNvSpPr>
          <p:nvPr/>
        </p:nvSpPr>
        <p:spPr bwMode="auto">
          <a:xfrm>
            <a:off x="3706813" y="3452813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b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5546" name="Rectangle 46"/>
          <p:cNvSpPr>
            <a:spLocks noChangeArrowheads="1"/>
          </p:cNvSpPr>
          <p:nvPr/>
        </p:nvSpPr>
        <p:spPr bwMode="auto">
          <a:xfrm>
            <a:off x="3706813" y="3595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c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5547" name="Rectangle 47"/>
          <p:cNvSpPr>
            <a:spLocks noChangeArrowheads="1"/>
          </p:cNvSpPr>
          <p:nvPr/>
        </p:nvSpPr>
        <p:spPr bwMode="auto">
          <a:xfrm>
            <a:off x="3706813" y="3786188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d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5548" name="Rectangle 48"/>
          <p:cNvSpPr>
            <a:spLocks noChangeArrowheads="1"/>
          </p:cNvSpPr>
          <p:nvPr/>
        </p:nvSpPr>
        <p:spPr bwMode="auto">
          <a:xfrm>
            <a:off x="3859213" y="3833813"/>
            <a:ext cx="1190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éveloppement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65549" name="Image 95" descr="monde-transpar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2643188"/>
            <a:ext cx="11620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0" name="Rectangle 53"/>
          <p:cNvSpPr>
            <a:spLocks noChangeArrowheads="1"/>
          </p:cNvSpPr>
          <p:nvPr/>
        </p:nvSpPr>
        <p:spPr bwMode="auto">
          <a:xfrm>
            <a:off x="3219450" y="3344863"/>
            <a:ext cx="43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R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5551" name="Rectangle 51"/>
          <p:cNvSpPr>
            <a:spLocks noChangeArrowheads="1"/>
          </p:cNvSpPr>
          <p:nvPr/>
        </p:nvSpPr>
        <p:spPr bwMode="auto">
          <a:xfrm>
            <a:off x="1858963" y="3344863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A</a:t>
            </a:r>
            <a:endParaRPr lang="fr-FR">
              <a:solidFill>
                <a:srgbClr val="7F7F7F"/>
              </a:solidFill>
            </a:endParaRPr>
          </a:p>
        </p:txBody>
      </p:sp>
      <p:sp>
        <p:nvSpPr>
          <p:cNvPr id="65552" name="Rectangle 52"/>
          <p:cNvSpPr>
            <a:spLocks noChangeArrowheads="1"/>
          </p:cNvSpPr>
          <p:nvPr/>
        </p:nvSpPr>
        <p:spPr bwMode="auto">
          <a:xfrm>
            <a:off x="2359025" y="3327400"/>
            <a:ext cx="58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G</a:t>
            </a:r>
            <a:endParaRPr lang="fr-FR">
              <a:solidFill>
                <a:srgbClr val="7F7F7F"/>
              </a:solidFill>
            </a:endParaRPr>
          </a:p>
        </p:txBody>
      </p:sp>
      <p:grpSp>
        <p:nvGrpSpPr>
          <p:cNvPr id="65553" name="Group 55"/>
          <p:cNvGrpSpPr>
            <a:grpSpLocks/>
          </p:cNvGrpSpPr>
          <p:nvPr/>
        </p:nvGrpSpPr>
        <p:grpSpPr bwMode="auto">
          <a:xfrm>
            <a:off x="2992438" y="3246438"/>
            <a:ext cx="134937" cy="1028700"/>
            <a:chOff x="1915" y="2067"/>
            <a:chExt cx="102" cy="648"/>
          </a:xfrm>
        </p:grpSpPr>
        <p:sp>
          <p:nvSpPr>
            <p:cNvPr id="65569" name="Freeform 49"/>
            <p:cNvSpPr>
              <a:spLocks/>
            </p:cNvSpPr>
            <p:nvPr/>
          </p:nvSpPr>
          <p:spPr bwMode="auto">
            <a:xfrm>
              <a:off x="1921" y="2193"/>
              <a:ext cx="90" cy="522"/>
            </a:xfrm>
            <a:custGeom>
              <a:avLst/>
              <a:gdLst>
                <a:gd name="T0" fmla="*/ 0 w 15"/>
                <a:gd name="T1" fmla="*/ 2147483647 h 87"/>
                <a:gd name="T2" fmla="*/ 2147483647 w 15"/>
                <a:gd name="T3" fmla="*/ 2147483647 h 87"/>
                <a:gd name="T4" fmla="*/ 2147483647 w 15"/>
                <a:gd name="T5" fmla="*/ 2147483647 h 87"/>
                <a:gd name="T6" fmla="*/ 2147483647 w 15"/>
                <a:gd name="T7" fmla="*/ 2147483647 h 87"/>
                <a:gd name="T8" fmla="*/ 0 w 15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5"/>
                  </a:moveTo>
                  <a:cubicBezTo>
                    <a:pt x="2" y="0"/>
                    <a:pt x="14" y="1"/>
                    <a:pt x="15" y="5"/>
                  </a:cubicBezTo>
                  <a:lnTo>
                    <a:pt x="15" y="74"/>
                  </a:lnTo>
                  <a:lnTo>
                    <a:pt x="1" y="87"/>
                  </a:lnTo>
                  <a:cubicBezTo>
                    <a:pt x="1" y="61"/>
                    <a:pt x="0" y="31"/>
                    <a:pt x="0" y="5"/>
                  </a:cubicBezTo>
                  <a:close/>
                </a:path>
              </a:pathLst>
            </a:cu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70" name="Oval 50"/>
            <p:cNvSpPr>
              <a:spLocks noChangeArrowheads="1"/>
            </p:cNvSpPr>
            <p:nvPr/>
          </p:nvSpPr>
          <p:spPr bwMode="auto">
            <a:xfrm>
              <a:off x="1915" y="2067"/>
              <a:ext cx="102" cy="90"/>
            </a:xfrm>
            <a:prstGeom prst="ellipse">
              <a:avLst/>
            </a:pr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65554" name="Rectangle 11"/>
          <p:cNvSpPr>
            <a:spLocks noChangeArrowheads="1"/>
          </p:cNvSpPr>
          <p:nvPr/>
        </p:nvSpPr>
        <p:spPr bwMode="auto">
          <a:xfrm>
            <a:off x="0" y="2505075"/>
            <a:ext cx="1858963" cy="35877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5555" name="Text Box 55"/>
          <p:cNvSpPr txBox="1">
            <a:spLocks noChangeArrowheads="1"/>
          </p:cNvSpPr>
          <p:nvPr/>
        </p:nvSpPr>
        <p:spPr bwMode="auto">
          <a:xfrm>
            <a:off x="5443538" y="2586038"/>
            <a:ext cx="3683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FFFFFF"/>
                </a:solidFill>
              </a:rPr>
              <a:t>Association française de seniors bénévoles</a:t>
            </a:r>
          </a:p>
        </p:txBody>
      </p:sp>
      <p:sp>
        <p:nvSpPr>
          <p:cNvPr id="116" name="Rectangle 45"/>
          <p:cNvSpPr>
            <a:spLocks noChangeArrowheads="1"/>
          </p:cNvSpPr>
          <p:nvPr/>
        </p:nvSpPr>
        <p:spPr bwMode="auto">
          <a:xfrm>
            <a:off x="4259263" y="2490788"/>
            <a:ext cx="4895850" cy="1784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117" name="Picture 3" descr="reunion02 cop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4038" y="2490788"/>
            <a:ext cx="24511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Text Box 40"/>
          <p:cNvSpPr txBox="1">
            <a:spLocks noChangeArrowheads="1"/>
          </p:cNvSpPr>
          <p:nvPr/>
        </p:nvSpPr>
        <p:spPr bwMode="auto">
          <a:xfrm>
            <a:off x="95250" y="2813050"/>
            <a:ext cx="130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ECOUTER</a:t>
            </a:r>
          </a:p>
        </p:txBody>
      </p:sp>
      <p:sp>
        <p:nvSpPr>
          <p:cNvPr id="125" name="Text Box 41"/>
          <p:cNvSpPr txBox="1">
            <a:spLocks noChangeArrowheads="1"/>
          </p:cNvSpPr>
          <p:nvPr/>
        </p:nvSpPr>
        <p:spPr bwMode="auto">
          <a:xfrm>
            <a:off x="0" y="3471863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COMPRENDRE</a:t>
            </a:r>
          </a:p>
        </p:txBody>
      </p:sp>
      <p:sp>
        <p:nvSpPr>
          <p:cNvPr id="126" name="Text Box 42"/>
          <p:cNvSpPr txBox="1">
            <a:spLocks noChangeArrowheads="1"/>
          </p:cNvSpPr>
          <p:nvPr/>
        </p:nvSpPr>
        <p:spPr bwMode="auto">
          <a:xfrm>
            <a:off x="0" y="4108450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PROPOSER</a:t>
            </a:r>
          </a:p>
        </p:txBody>
      </p:sp>
      <p:sp>
        <p:nvSpPr>
          <p:cNvPr id="127" name="Text Box 43"/>
          <p:cNvSpPr txBox="1">
            <a:spLocks noChangeArrowheads="1"/>
          </p:cNvSpPr>
          <p:nvPr/>
        </p:nvSpPr>
        <p:spPr bwMode="auto">
          <a:xfrm>
            <a:off x="0" y="4719638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PARTICIPER</a:t>
            </a:r>
          </a:p>
        </p:txBody>
      </p:sp>
      <p:sp>
        <p:nvSpPr>
          <p:cNvPr id="128" name="Text Box 44"/>
          <p:cNvSpPr txBox="1">
            <a:spLocks noChangeArrowheads="1"/>
          </p:cNvSpPr>
          <p:nvPr/>
        </p:nvSpPr>
        <p:spPr bwMode="auto">
          <a:xfrm>
            <a:off x="0" y="5314950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ASSISTER</a:t>
            </a:r>
          </a:p>
        </p:txBody>
      </p:sp>
      <p:sp>
        <p:nvSpPr>
          <p:cNvPr id="130" name="Text Box 79"/>
          <p:cNvSpPr txBox="1">
            <a:spLocks noChangeArrowheads="1"/>
          </p:cNvSpPr>
          <p:nvPr/>
        </p:nvSpPr>
        <p:spPr bwMode="auto">
          <a:xfrm>
            <a:off x="4459288" y="3006725"/>
            <a:ext cx="474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3C29B1"/>
                </a:solidFill>
              </a:rPr>
              <a:t>Nos objectifs lutter contre toutes les formes d’exclusion</a:t>
            </a:r>
          </a:p>
        </p:txBody>
      </p:sp>
      <p:sp>
        <p:nvSpPr>
          <p:cNvPr id="131" name="Text Box 80"/>
          <p:cNvSpPr txBox="1">
            <a:spLocks noChangeArrowheads="1"/>
          </p:cNvSpPr>
          <p:nvPr/>
        </p:nvSpPr>
        <p:spPr bwMode="auto">
          <a:xfrm>
            <a:off x="4459288" y="3500438"/>
            <a:ext cx="4691062" cy="8318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3C29B1"/>
                </a:solidFill>
              </a:rPr>
              <a:t>Ne pas porter </a:t>
            </a:r>
            <a:r>
              <a:rPr lang="fr-FR" sz="1600" b="1" dirty="0">
                <a:solidFill>
                  <a:srgbClr val="3C29B1"/>
                </a:solidFill>
              </a:rPr>
              <a:t>préjudice aux emplois rémunérés et </a:t>
            </a:r>
            <a:r>
              <a:rPr lang="fr-FR" sz="1600" b="1" dirty="0">
                <a:solidFill>
                  <a:srgbClr val="3C29B1"/>
                </a:solidFill>
              </a:rPr>
              <a:t>au </a:t>
            </a:r>
            <a:r>
              <a:rPr lang="fr-FR" sz="1600" b="1" dirty="0">
                <a:solidFill>
                  <a:srgbClr val="3C29B1"/>
                </a:solidFill>
              </a:rPr>
              <a:t>contraire contribuer à les développer </a:t>
            </a:r>
            <a:endParaRPr lang="fr-FR" sz="1600" b="1" dirty="0">
              <a:solidFill>
                <a:srgbClr val="3C29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4287838" y="2513013"/>
            <a:ext cx="4884737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FFFF"/>
                </a:solidFill>
                <a:latin typeface="+mn-lt"/>
              </a:rPr>
              <a:t>EN </a:t>
            </a:r>
            <a:r>
              <a:rPr lang="fr-FR" sz="2800" b="1" dirty="0">
                <a:solidFill>
                  <a:srgbClr val="FFFFFF"/>
                </a:solidFill>
                <a:latin typeface="+mn-lt"/>
              </a:rPr>
              <a:t>France </a:t>
            </a:r>
            <a:r>
              <a:rPr lang="fr-FR" b="1" dirty="0">
                <a:solidFill>
                  <a:srgbClr val="FFFFFF"/>
                </a:solidFill>
                <a:latin typeface="+mn-lt"/>
              </a:rPr>
              <a:t>et dans le </a:t>
            </a:r>
            <a:r>
              <a:rPr lang="fr-FR" sz="2800" b="1" dirty="0">
                <a:solidFill>
                  <a:srgbClr val="FFFFFF"/>
                </a:solidFill>
                <a:latin typeface="+mn-lt"/>
              </a:rPr>
              <a:t>MONDE</a:t>
            </a:r>
            <a:endParaRPr lang="fr-FR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3" name="Text Box 82"/>
          <p:cNvSpPr txBox="1">
            <a:spLocks noChangeArrowheads="1"/>
          </p:cNvSpPr>
          <p:nvPr/>
        </p:nvSpPr>
        <p:spPr bwMode="auto">
          <a:xfrm>
            <a:off x="9525" y="1033463"/>
            <a:ext cx="3340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/>
              <a:t>NOS 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7375" y="4292600"/>
            <a:ext cx="7286625" cy="18002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9" name="Text Box 83"/>
          <p:cNvSpPr txBox="1">
            <a:spLocks noChangeArrowheads="1"/>
          </p:cNvSpPr>
          <p:nvPr/>
        </p:nvSpPr>
        <p:spPr bwMode="auto">
          <a:xfrm>
            <a:off x="4283075" y="4722813"/>
            <a:ext cx="468153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AGIRabcd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est une 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ONG, 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apolitique et non confessionnelle, de préretraités et de retraités.</a:t>
            </a: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4" grpId="0"/>
      <p:bldP spid="125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3" grpId="1"/>
      <p:bldP spid="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e 133"/>
          <p:cNvGrpSpPr>
            <a:grpSpLocks/>
          </p:cNvGrpSpPr>
          <p:nvPr/>
        </p:nvGrpSpPr>
        <p:grpSpPr bwMode="auto">
          <a:xfrm>
            <a:off x="-17463" y="704850"/>
            <a:ext cx="9170988" cy="5410200"/>
            <a:chOff x="-17463" y="704850"/>
            <a:chExt cx="9170988" cy="5410200"/>
          </a:xfrm>
        </p:grpSpPr>
        <p:grpSp>
          <p:nvGrpSpPr>
            <p:cNvPr id="66595" name="Groupe 134"/>
            <p:cNvGrpSpPr>
              <a:grpSpLocks/>
            </p:cNvGrpSpPr>
            <p:nvPr/>
          </p:nvGrpSpPr>
          <p:grpSpPr bwMode="auto">
            <a:xfrm>
              <a:off x="-17463" y="704850"/>
              <a:ext cx="9170988" cy="5410200"/>
              <a:chOff x="-17463" y="704850"/>
              <a:chExt cx="9170988" cy="5410200"/>
            </a:xfrm>
          </p:grpSpPr>
          <p:grpSp>
            <p:nvGrpSpPr>
              <p:cNvPr id="66597" name="Groupe 136"/>
              <p:cNvGrpSpPr>
                <a:grpSpLocks/>
              </p:cNvGrpSpPr>
              <p:nvPr/>
            </p:nvGrpSpPr>
            <p:grpSpPr bwMode="auto">
              <a:xfrm>
                <a:off x="0" y="714375"/>
                <a:ext cx="9153525" cy="5400675"/>
                <a:chOff x="0" y="714375"/>
                <a:chExt cx="9153525" cy="5400675"/>
              </a:xfrm>
            </p:grpSpPr>
            <p:grpSp>
              <p:nvGrpSpPr>
                <p:cNvPr id="66604" name="Groupe 143"/>
                <p:cNvGrpSpPr>
                  <a:grpSpLocks/>
                </p:cNvGrpSpPr>
                <p:nvPr/>
              </p:nvGrpSpPr>
              <p:grpSpPr bwMode="auto">
                <a:xfrm>
                  <a:off x="0" y="714375"/>
                  <a:ext cx="7258050" cy="5400675"/>
                  <a:chOff x="0" y="714375"/>
                  <a:chExt cx="7258050" cy="5400675"/>
                </a:xfrm>
              </p:grpSpPr>
              <p:sp>
                <p:nvSpPr>
                  <p:cNvPr id="6661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657600" y="2552700"/>
                    <a:ext cx="1800225" cy="180022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66613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3657600" y="2643188"/>
                    <a:ext cx="3600450" cy="1671637"/>
                    <a:chOff x="2592" y="240"/>
                    <a:chExt cx="2268" cy="1134"/>
                  </a:xfrm>
                </p:grpSpPr>
                <p:sp>
                  <p:nvSpPr>
                    <p:cNvPr id="66645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6" y="240"/>
                      <a:ext cx="1134" cy="113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2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646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240"/>
                      <a:ext cx="1134" cy="113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2400">
                        <a:solidFill>
                          <a:srgbClr val="FF6600"/>
                        </a:solidFill>
                      </a:endParaRPr>
                    </a:p>
                  </p:txBody>
                </p:sp>
              </p:grpSp>
              <p:grpSp>
                <p:nvGrpSpPr>
                  <p:cNvPr id="6661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5457825" y="2514600"/>
                    <a:ext cx="1800225" cy="3600450"/>
                    <a:chOff x="4224" y="1488"/>
                    <a:chExt cx="1134" cy="2268"/>
                  </a:xfrm>
                </p:grpSpPr>
                <p:sp>
                  <p:nvSpPr>
                    <p:cNvPr id="6664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622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2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66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1488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240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6661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0" y="714375"/>
                    <a:ext cx="3659188" cy="3600450"/>
                    <a:chOff x="-931" y="-108"/>
                    <a:chExt cx="2305" cy="2268"/>
                  </a:xfrm>
                </p:grpSpPr>
                <p:sp>
                  <p:nvSpPr>
                    <p:cNvPr id="66641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1026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6000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6642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931" y="-108"/>
                      <a:ext cx="2305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endParaRPr lang="fr-FR" sz="2400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  <p:sp>
                <p:nvSpPr>
                  <p:cNvPr id="6661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58963" y="4314825"/>
                    <a:ext cx="3600450" cy="180022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657600" y="714375"/>
                    <a:ext cx="3594100" cy="183832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76413" y="2552700"/>
                    <a:ext cx="3683000" cy="18002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19" name="AutoShape 36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841500" y="2514600"/>
                    <a:ext cx="3616325" cy="1800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1988" y="4352925"/>
                    <a:ext cx="3455987" cy="17541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Seniors </a:t>
                    </a:r>
                    <a:b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</a:b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Bénévoles</a:t>
                    </a:r>
                    <a:b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</a:b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Compétents</a:t>
                    </a:r>
                  </a:p>
                </p:txBody>
              </p:sp>
              <p:sp>
                <p:nvSpPr>
                  <p:cNvPr id="1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6513" y="960328"/>
                    <a:ext cx="3167063" cy="155427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dist="25400" dir="2700000" algn="ctr" rotWithShape="0">
                      <a:schemeClr val="tx1"/>
                    </a:outerShdw>
                  </a:effectLst>
                  <a:scene3d>
                    <a:camera prst="obliqueBottomRight"/>
                    <a:lightRig rig="threePt" dir="t"/>
                  </a:scene3d>
                  <a:sp3d/>
                </p:spPr>
                <p:txBody>
                  <a:bodyPr>
                    <a:spAutoFit/>
                  </a:bodyPr>
                  <a:lstStyle/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DÈLÈGATION</a:t>
                    </a:r>
                  </a:p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DU</a:t>
                    </a:r>
                  </a:p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VAR</a:t>
                    </a:r>
                    <a:endParaRPr lang="fr-FR" sz="3200" dirty="0">
                      <a:solidFill>
                        <a:srgbClr val="FF99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62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309938"/>
                    <a:ext cx="863600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28B91"/>
                        </a:solidFill>
                      </a:rPr>
                      <a:t>ctions de 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2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476625"/>
                    <a:ext cx="1411287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28B91"/>
                        </a:solidFill>
                      </a:rPr>
                      <a:t>enévoles pour la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2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643313"/>
                    <a:ext cx="1360487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08487"/>
                        </a:solidFill>
                      </a:rPr>
                      <a:t>oopération et le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2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716338" y="3262313"/>
                    <a:ext cx="1270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a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2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452813"/>
                    <a:ext cx="1397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b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2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595688"/>
                    <a:ext cx="1270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c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2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786188"/>
                    <a:ext cx="1397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d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2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833813"/>
                    <a:ext cx="1190625" cy="212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08487"/>
                        </a:solidFill>
                      </a:rPr>
                      <a:t>éveloppement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6630" name="Image 169" descr="monde-transparent.gif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249488" y="2643188"/>
                    <a:ext cx="1162050" cy="11477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663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219450" y="3344863"/>
                    <a:ext cx="439738" cy="822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R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63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858963" y="3344863"/>
                    <a:ext cx="500137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A</a:t>
                    </a:r>
                    <a:endParaRPr lang="fr-FR">
                      <a:solidFill>
                        <a:srgbClr val="7F7F7F"/>
                      </a:solidFill>
                    </a:endParaRPr>
                  </a:p>
                </p:txBody>
              </p:sp>
              <p:sp>
                <p:nvSpPr>
                  <p:cNvPr id="6663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359100" y="3327827"/>
                    <a:ext cx="583493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G</a:t>
                    </a:r>
                    <a:endParaRPr lang="fr-FR">
                      <a:solidFill>
                        <a:srgbClr val="7F7F7F"/>
                      </a:solidFill>
                    </a:endParaRPr>
                  </a:p>
                </p:txBody>
              </p:sp>
              <p:grpSp>
                <p:nvGrpSpPr>
                  <p:cNvPr id="66634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992363" y="3246011"/>
                    <a:ext cx="134937" cy="1028700"/>
                    <a:chOff x="1915" y="2067"/>
                    <a:chExt cx="102" cy="648"/>
                  </a:xfrm>
                </p:grpSpPr>
                <p:sp>
                  <p:nvSpPr>
                    <p:cNvPr id="6663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921" y="2193"/>
                      <a:ext cx="90" cy="522"/>
                    </a:xfrm>
                    <a:custGeom>
                      <a:avLst/>
                      <a:gdLst>
                        <a:gd name="T0" fmla="*/ 0 w 15"/>
                        <a:gd name="T1" fmla="*/ 2147483647 h 87"/>
                        <a:gd name="T2" fmla="*/ 2147483647 w 15"/>
                        <a:gd name="T3" fmla="*/ 2147483647 h 87"/>
                        <a:gd name="T4" fmla="*/ 2147483647 w 15"/>
                        <a:gd name="T5" fmla="*/ 2147483647 h 87"/>
                        <a:gd name="T6" fmla="*/ 2147483647 w 15"/>
                        <a:gd name="T7" fmla="*/ 2147483647 h 87"/>
                        <a:gd name="T8" fmla="*/ 0 w 15"/>
                        <a:gd name="T9" fmla="*/ 2147483647 h 8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87"/>
                        <a:gd name="T17" fmla="*/ 15 w 15"/>
                        <a:gd name="T18" fmla="*/ 87 h 8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87">
                          <a:moveTo>
                            <a:pt x="0" y="5"/>
                          </a:moveTo>
                          <a:cubicBezTo>
                            <a:pt x="2" y="0"/>
                            <a:pt x="14" y="1"/>
                            <a:pt x="15" y="5"/>
                          </a:cubicBezTo>
                          <a:lnTo>
                            <a:pt x="15" y="74"/>
                          </a:lnTo>
                          <a:lnTo>
                            <a:pt x="1" y="87"/>
                          </a:lnTo>
                          <a:cubicBezTo>
                            <a:pt x="1" y="61"/>
                            <a:pt x="0" y="31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3F40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6640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5" y="2067"/>
                      <a:ext cx="102" cy="90"/>
                    </a:xfrm>
                    <a:prstGeom prst="ellipse">
                      <a:avLst/>
                    </a:prstGeom>
                    <a:solidFill>
                      <a:srgbClr val="3F40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6663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347864" y="4046539"/>
                    <a:ext cx="2491067" cy="2154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2E2C2C"/>
                        </a:solidFill>
                      </a:rPr>
                      <a:t>Association d’utilité pub</a:t>
                    </a:r>
                    <a:r>
                      <a:rPr lang="fr-FR" sz="1400" b="1">
                        <a:solidFill>
                          <a:srgbClr val="FFFFFF"/>
                        </a:solidFill>
                      </a:rPr>
                      <a:t>lique</a:t>
                    </a:r>
                    <a:endParaRPr lang="fr-FR" sz="140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66636" name="Groupe 175"/>
                  <p:cNvGrpSpPr>
                    <a:grpSpLocks/>
                  </p:cNvGrpSpPr>
                  <p:nvPr/>
                </p:nvGrpSpPr>
                <p:grpSpPr bwMode="auto">
                  <a:xfrm>
                    <a:off x="5697948" y="4391526"/>
                    <a:ext cx="1370358" cy="1599079"/>
                    <a:chOff x="5697948" y="4391526"/>
                    <a:chExt cx="1370358" cy="1599079"/>
                  </a:xfrm>
                </p:grpSpPr>
                <p:pic>
                  <p:nvPicPr>
                    <p:cNvPr id="66637" name="Image 176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5697948" y="4653136"/>
                      <a:ext cx="1370358" cy="13374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6638" name="ZoneTexte 1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97948" y="4391526"/>
                      <a:ext cx="1370358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sz="1400">
                          <a:solidFill>
                            <a:srgbClr val="FFFFFF"/>
                          </a:solidFill>
                        </a:rPr>
                        <a:t>Avec la ville de de </a:t>
                      </a:r>
                    </a:p>
                  </p:txBody>
                </p:sp>
              </p:grpSp>
            </p:grpSp>
            <p:sp>
              <p:nvSpPr>
                <p:cNvPr id="66605" name="Rectangle 19"/>
                <p:cNvSpPr>
                  <a:spLocks noChangeArrowheads="1"/>
                </p:cNvSpPr>
                <p:nvPr/>
              </p:nvSpPr>
              <p:spPr bwMode="auto">
                <a:xfrm>
                  <a:off x="3649663" y="714375"/>
                  <a:ext cx="5480050" cy="17907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06" name="Rectangle 5"/>
                <p:cNvSpPr>
                  <a:spLocks noChangeArrowheads="1"/>
                </p:cNvSpPr>
                <p:nvPr/>
              </p:nvSpPr>
              <p:spPr bwMode="auto">
                <a:xfrm>
                  <a:off x="1857375" y="2505075"/>
                  <a:ext cx="3608388" cy="3598863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07" name="Rectangle 10"/>
                <p:cNvSpPr>
                  <a:spLocks noChangeArrowheads="1"/>
                </p:cNvSpPr>
                <p:nvPr/>
              </p:nvSpPr>
              <p:spPr bwMode="auto">
                <a:xfrm>
                  <a:off x="6484938" y="714375"/>
                  <a:ext cx="2665412" cy="1833563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08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505075"/>
                  <a:ext cx="1858963" cy="3609975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09" name="Rectangle 12"/>
                <p:cNvSpPr>
                  <a:spLocks noChangeArrowheads="1"/>
                </p:cNvSpPr>
                <p:nvPr/>
              </p:nvSpPr>
              <p:spPr bwMode="auto">
                <a:xfrm>
                  <a:off x="1858964" y="4281488"/>
                  <a:ext cx="7289800" cy="1822450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6610" name="Image 149" descr="les acteurs.jp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19400" y="2505075"/>
                  <a:ext cx="1863725" cy="179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611" name="Rectangle 8"/>
                <p:cNvSpPr>
                  <a:spLocks noChangeArrowheads="1"/>
                </p:cNvSpPr>
                <p:nvPr/>
              </p:nvSpPr>
              <p:spPr bwMode="auto">
                <a:xfrm>
                  <a:off x="5457825" y="2505075"/>
                  <a:ext cx="3695700" cy="17875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6598" name="Text Box 55"/>
              <p:cNvSpPr txBox="1">
                <a:spLocks noChangeArrowheads="1"/>
              </p:cNvSpPr>
              <p:nvPr/>
            </p:nvSpPr>
            <p:spPr bwMode="auto">
              <a:xfrm>
                <a:off x="5443538" y="2586038"/>
                <a:ext cx="3683000" cy="155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3200">
                    <a:solidFill>
                      <a:srgbClr val="FFFFFF"/>
                    </a:solidFill>
                  </a:rPr>
                  <a:t>Association française de seniors bénévoles</a:t>
                </a:r>
              </a:p>
            </p:txBody>
          </p:sp>
          <p:sp>
            <p:nvSpPr>
              <p:cNvPr id="66599" name="Text Box 59"/>
              <p:cNvSpPr txBox="1">
                <a:spLocks noChangeArrowheads="1"/>
              </p:cNvSpPr>
              <p:nvPr/>
            </p:nvSpPr>
            <p:spPr bwMode="auto">
              <a:xfrm>
                <a:off x="1763688" y="4800174"/>
                <a:ext cx="7080275" cy="1292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 eaLnBrk="0" hangingPunct="0"/>
                <a:r>
                  <a:rPr lang="fr-FR" sz="2400" b="1">
                    <a:solidFill>
                      <a:schemeClr val="bg1"/>
                    </a:solidFill>
                    <a:latin typeface="Arial Narrow" pitchFamily="34" charset="0"/>
                  </a:rPr>
                  <a:t>Association loi de 1901 – Reconnue d’utilité publique </a:t>
                </a:r>
              </a:p>
              <a:p>
                <a:pPr eaLnBrk="0" hangingPunct="0"/>
                <a: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  <a:t>Agrée par le Ministère de </a:t>
                </a:r>
                <a:b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</a:br>
                <a: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  <a:t>l’Education Nationale pour son concours à l’enseignement pub</a:t>
                </a:r>
              </a:p>
              <a:p>
                <a:pPr eaLnBrk="0" hangingPunct="0"/>
                <a:r>
                  <a:rPr lang="fr-FR" sz="1400">
                    <a:solidFill>
                      <a:schemeClr val="bg1"/>
                    </a:solidFill>
                    <a:latin typeface="Arial Narrow" pitchFamily="34" charset="0"/>
                  </a:rPr>
                  <a:t>Siège : 8 rue Ambroise Thomas 75009 PARIS</a:t>
                </a:r>
                <a:endParaRPr lang="fr-FR" sz="2400" i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66600" name="Picture 83" descr="mai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40113" y="2506663"/>
                <a:ext cx="2017712" cy="180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601" name="Rectangle 10"/>
              <p:cNvSpPr>
                <a:spLocks noChangeArrowheads="1"/>
              </p:cNvSpPr>
              <p:nvPr/>
            </p:nvSpPr>
            <p:spPr bwMode="auto">
              <a:xfrm>
                <a:off x="3649662" y="714375"/>
                <a:ext cx="5489576" cy="1811884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pic>
            <p:nvPicPr>
              <p:cNvPr id="66602" name="Image 141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533" y="849313"/>
                <a:ext cx="2990850" cy="1657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" name="Rectangle 142"/>
              <p:cNvSpPr/>
              <p:nvPr/>
            </p:nvSpPr>
            <p:spPr>
              <a:xfrm>
                <a:off x="-17463" y="704850"/>
                <a:ext cx="5526088" cy="18208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pic>
          <p:nvPicPr>
            <p:cNvPr id="66596" name="Image 1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73638" y="835546"/>
              <a:ext cx="299085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-17463" y="0"/>
            <a:ext cx="9147176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8575" y="6092825"/>
            <a:ext cx="9177338" cy="6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66565" name="Rectangle 41"/>
          <p:cNvSpPr>
            <a:spLocks noChangeArrowheads="1"/>
          </p:cNvSpPr>
          <p:nvPr/>
        </p:nvSpPr>
        <p:spPr bwMode="auto">
          <a:xfrm>
            <a:off x="3859213" y="3309938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ctions de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6566" name="Rectangle 42"/>
          <p:cNvSpPr>
            <a:spLocks noChangeArrowheads="1"/>
          </p:cNvSpPr>
          <p:nvPr/>
        </p:nvSpPr>
        <p:spPr bwMode="auto">
          <a:xfrm>
            <a:off x="3859213" y="3476625"/>
            <a:ext cx="1411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enévoles pour la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6567" name="Rectangle 43"/>
          <p:cNvSpPr>
            <a:spLocks noChangeArrowheads="1"/>
          </p:cNvSpPr>
          <p:nvPr/>
        </p:nvSpPr>
        <p:spPr bwMode="auto">
          <a:xfrm>
            <a:off x="3859213" y="3643313"/>
            <a:ext cx="136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oopération et le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6568" name="Rectangle 44"/>
          <p:cNvSpPr>
            <a:spLocks noChangeArrowheads="1"/>
          </p:cNvSpPr>
          <p:nvPr/>
        </p:nvSpPr>
        <p:spPr bwMode="auto">
          <a:xfrm>
            <a:off x="3716338" y="32623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6569" name="Rectangle 45"/>
          <p:cNvSpPr>
            <a:spLocks noChangeArrowheads="1"/>
          </p:cNvSpPr>
          <p:nvPr/>
        </p:nvSpPr>
        <p:spPr bwMode="auto">
          <a:xfrm>
            <a:off x="3706813" y="3452813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b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6570" name="Rectangle 46"/>
          <p:cNvSpPr>
            <a:spLocks noChangeArrowheads="1"/>
          </p:cNvSpPr>
          <p:nvPr/>
        </p:nvSpPr>
        <p:spPr bwMode="auto">
          <a:xfrm>
            <a:off x="3706813" y="3595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c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6571" name="Rectangle 47"/>
          <p:cNvSpPr>
            <a:spLocks noChangeArrowheads="1"/>
          </p:cNvSpPr>
          <p:nvPr/>
        </p:nvSpPr>
        <p:spPr bwMode="auto">
          <a:xfrm>
            <a:off x="3706813" y="3786188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d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6572" name="Rectangle 48"/>
          <p:cNvSpPr>
            <a:spLocks noChangeArrowheads="1"/>
          </p:cNvSpPr>
          <p:nvPr/>
        </p:nvSpPr>
        <p:spPr bwMode="auto">
          <a:xfrm>
            <a:off x="3859213" y="3833813"/>
            <a:ext cx="1190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éveloppement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66573" name="Image 95" descr="monde-transpar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2643188"/>
            <a:ext cx="11620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4" name="Rectangle 53"/>
          <p:cNvSpPr>
            <a:spLocks noChangeArrowheads="1"/>
          </p:cNvSpPr>
          <p:nvPr/>
        </p:nvSpPr>
        <p:spPr bwMode="auto">
          <a:xfrm>
            <a:off x="3219450" y="3344863"/>
            <a:ext cx="43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R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6575" name="Rectangle 51"/>
          <p:cNvSpPr>
            <a:spLocks noChangeArrowheads="1"/>
          </p:cNvSpPr>
          <p:nvPr/>
        </p:nvSpPr>
        <p:spPr bwMode="auto">
          <a:xfrm>
            <a:off x="1858963" y="3344863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A</a:t>
            </a:r>
            <a:endParaRPr lang="fr-FR">
              <a:solidFill>
                <a:srgbClr val="7F7F7F"/>
              </a:solidFill>
            </a:endParaRPr>
          </a:p>
        </p:txBody>
      </p:sp>
      <p:sp>
        <p:nvSpPr>
          <p:cNvPr id="66576" name="Rectangle 52"/>
          <p:cNvSpPr>
            <a:spLocks noChangeArrowheads="1"/>
          </p:cNvSpPr>
          <p:nvPr/>
        </p:nvSpPr>
        <p:spPr bwMode="auto">
          <a:xfrm>
            <a:off x="2359025" y="3327400"/>
            <a:ext cx="58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G</a:t>
            </a:r>
            <a:endParaRPr lang="fr-FR">
              <a:solidFill>
                <a:srgbClr val="7F7F7F"/>
              </a:solidFill>
            </a:endParaRPr>
          </a:p>
        </p:txBody>
      </p:sp>
      <p:grpSp>
        <p:nvGrpSpPr>
          <p:cNvPr id="66577" name="Group 55"/>
          <p:cNvGrpSpPr>
            <a:grpSpLocks/>
          </p:cNvGrpSpPr>
          <p:nvPr/>
        </p:nvGrpSpPr>
        <p:grpSpPr bwMode="auto">
          <a:xfrm>
            <a:off x="2992438" y="3246438"/>
            <a:ext cx="134937" cy="1028700"/>
            <a:chOff x="1915" y="2067"/>
            <a:chExt cx="102" cy="648"/>
          </a:xfrm>
        </p:grpSpPr>
        <p:sp>
          <p:nvSpPr>
            <p:cNvPr id="66593" name="Freeform 49"/>
            <p:cNvSpPr>
              <a:spLocks/>
            </p:cNvSpPr>
            <p:nvPr/>
          </p:nvSpPr>
          <p:spPr bwMode="auto">
            <a:xfrm>
              <a:off x="1921" y="2193"/>
              <a:ext cx="90" cy="522"/>
            </a:xfrm>
            <a:custGeom>
              <a:avLst/>
              <a:gdLst>
                <a:gd name="T0" fmla="*/ 0 w 15"/>
                <a:gd name="T1" fmla="*/ 2147483647 h 87"/>
                <a:gd name="T2" fmla="*/ 2147483647 w 15"/>
                <a:gd name="T3" fmla="*/ 2147483647 h 87"/>
                <a:gd name="T4" fmla="*/ 2147483647 w 15"/>
                <a:gd name="T5" fmla="*/ 2147483647 h 87"/>
                <a:gd name="T6" fmla="*/ 2147483647 w 15"/>
                <a:gd name="T7" fmla="*/ 2147483647 h 87"/>
                <a:gd name="T8" fmla="*/ 0 w 15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5"/>
                  </a:moveTo>
                  <a:cubicBezTo>
                    <a:pt x="2" y="0"/>
                    <a:pt x="14" y="1"/>
                    <a:pt x="15" y="5"/>
                  </a:cubicBezTo>
                  <a:lnTo>
                    <a:pt x="15" y="74"/>
                  </a:lnTo>
                  <a:lnTo>
                    <a:pt x="1" y="87"/>
                  </a:lnTo>
                  <a:cubicBezTo>
                    <a:pt x="1" y="61"/>
                    <a:pt x="0" y="31"/>
                    <a:pt x="0" y="5"/>
                  </a:cubicBezTo>
                  <a:close/>
                </a:path>
              </a:pathLst>
            </a:cu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94" name="Oval 50"/>
            <p:cNvSpPr>
              <a:spLocks noChangeArrowheads="1"/>
            </p:cNvSpPr>
            <p:nvPr/>
          </p:nvSpPr>
          <p:spPr bwMode="auto">
            <a:xfrm>
              <a:off x="1915" y="2067"/>
              <a:ext cx="102" cy="90"/>
            </a:xfrm>
            <a:prstGeom prst="ellipse">
              <a:avLst/>
            </a:pr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66578" name="Rectangle 11"/>
          <p:cNvSpPr>
            <a:spLocks noChangeArrowheads="1"/>
          </p:cNvSpPr>
          <p:nvPr/>
        </p:nvSpPr>
        <p:spPr bwMode="auto">
          <a:xfrm>
            <a:off x="0" y="2505075"/>
            <a:ext cx="1858963" cy="35877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6579" name="Text Box 55"/>
          <p:cNvSpPr txBox="1">
            <a:spLocks noChangeArrowheads="1"/>
          </p:cNvSpPr>
          <p:nvPr/>
        </p:nvSpPr>
        <p:spPr bwMode="auto">
          <a:xfrm>
            <a:off x="5443538" y="2586038"/>
            <a:ext cx="3683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FFFFFF"/>
                </a:solidFill>
              </a:rPr>
              <a:t>Association française de seniors bénévoles</a:t>
            </a:r>
          </a:p>
        </p:txBody>
      </p:sp>
      <p:sp>
        <p:nvSpPr>
          <p:cNvPr id="66580" name="Rectangle 45"/>
          <p:cNvSpPr>
            <a:spLocks noChangeArrowheads="1"/>
          </p:cNvSpPr>
          <p:nvPr/>
        </p:nvSpPr>
        <p:spPr bwMode="auto">
          <a:xfrm>
            <a:off x="4259263" y="2490788"/>
            <a:ext cx="4895850" cy="1784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117" name="Picture 3" descr="reunion02 cop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4038" y="2490788"/>
            <a:ext cx="24511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2" name="Text Box 40"/>
          <p:cNvSpPr txBox="1">
            <a:spLocks noChangeArrowheads="1"/>
          </p:cNvSpPr>
          <p:nvPr/>
        </p:nvSpPr>
        <p:spPr bwMode="auto">
          <a:xfrm>
            <a:off x="95250" y="2813050"/>
            <a:ext cx="130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ECOUTER</a:t>
            </a:r>
          </a:p>
        </p:txBody>
      </p:sp>
      <p:sp>
        <p:nvSpPr>
          <p:cNvPr id="66583" name="Text Box 41"/>
          <p:cNvSpPr txBox="1">
            <a:spLocks noChangeArrowheads="1"/>
          </p:cNvSpPr>
          <p:nvPr/>
        </p:nvSpPr>
        <p:spPr bwMode="auto">
          <a:xfrm>
            <a:off x="0" y="3471863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COMPRENDRE</a:t>
            </a:r>
          </a:p>
        </p:txBody>
      </p:sp>
      <p:sp>
        <p:nvSpPr>
          <p:cNvPr id="66584" name="Text Box 42"/>
          <p:cNvSpPr txBox="1">
            <a:spLocks noChangeArrowheads="1"/>
          </p:cNvSpPr>
          <p:nvPr/>
        </p:nvSpPr>
        <p:spPr bwMode="auto">
          <a:xfrm>
            <a:off x="0" y="4108450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PROPOSER</a:t>
            </a:r>
          </a:p>
        </p:txBody>
      </p:sp>
      <p:sp>
        <p:nvSpPr>
          <p:cNvPr id="66585" name="Text Box 43"/>
          <p:cNvSpPr txBox="1">
            <a:spLocks noChangeArrowheads="1"/>
          </p:cNvSpPr>
          <p:nvPr/>
        </p:nvSpPr>
        <p:spPr bwMode="auto">
          <a:xfrm>
            <a:off x="0" y="4719638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PARTICIPER</a:t>
            </a:r>
          </a:p>
        </p:txBody>
      </p:sp>
      <p:sp>
        <p:nvSpPr>
          <p:cNvPr id="66586" name="Text Box 44"/>
          <p:cNvSpPr txBox="1">
            <a:spLocks noChangeArrowheads="1"/>
          </p:cNvSpPr>
          <p:nvPr/>
        </p:nvSpPr>
        <p:spPr bwMode="auto">
          <a:xfrm>
            <a:off x="0" y="5314950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ASSISTER</a:t>
            </a:r>
          </a:p>
        </p:txBody>
      </p:sp>
      <p:sp>
        <p:nvSpPr>
          <p:cNvPr id="130" name="Text Box 79"/>
          <p:cNvSpPr txBox="1">
            <a:spLocks noChangeArrowheads="1"/>
          </p:cNvSpPr>
          <p:nvPr/>
        </p:nvSpPr>
        <p:spPr bwMode="auto">
          <a:xfrm>
            <a:off x="4459288" y="3006725"/>
            <a:ext cx="474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3C29B1"/>
                </a:solidFill>
              </a:rPr>
              <a:t>Apportent l’expertise et le savoir-faire de ses adhérents issus des secteurs clé ;</a:t>
            </a:r>
          </a:p>
        </p:txBody>
      </p:sp>
      <p:sp>
        <p:nvSpPr>
          <p:cNvPr id="131" name="Text Box 80"/>
          <p:cNvSpPr txBox="1">
            <a:spLocks noChangeArrowheads="1"/>
          </p:cNvSpPr>
          <p:nvPr/>
        </p:nvSpPr>
        <p:spPr bwMode="auto">
          <a:xfrm>
            <a:off x="4459288" y="3500438"/>
            <a:ext cx="4691062" cy="8318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 err="1">
                <a:solidFill>
                  <a:srgbClr val="3C29B1"/>
                </a:solidFill>
              </a:rPr>
              <a:t>industrie-énergie</a:t>
            </a:r>
            <a:r>
              <a:rPr lang="fr-FR" sz="1600" i="1" dirty="0">
                <a:solidFill>
                  <a:srgbClr val="3C29B1"/>
                </a:solidFill>
              </a:rPr>
              <a:t>, </a:t>
            </a:r>
            <a:r>
              <a:rPr lang="fr-FR" sz="1600" i="1" dirty="0" err="1">
                <a:solidFill>
                  <a:srgbClr val="3C29B1"/>
                </a:solidFill>
              </a:rPr>
              <a:t>agro-alimentaire</a:t>
            </a:r>
            <a:r>
              <a:rPr lang="fr-FR" sz="1600" i="1" dirty="0">
                <a:solidFill>
                  <a:srgbClr val="3C29B1"/>
                </a:solidFill>
              </a:rPr>
              <a:t>, </a:t>
            </a:r>
            <a:r>
              <a:rPr lang="fr-FR" sz="1600" i="1" dirty="0" err="1">
                <a:solidFill>
                  <a:srgbClr val="3C29B1"/>
                </a:solidFill>
              </a:rPr>
              <a:t>santé-action</a:t>
            </a:r>
            <a:r>
              <a:rPr lang="fr-FR" sz="1600" i="1" dirty="0">
                <a:solidFill>
                  <a:srgbClr val="3C29B1"/>
                </a:solidFill>
              </a:rPr>
              <a:t> sociale, enseignement, </a:t>
            </a:r>
            <a:r>
              <a:rPr lang="fr-FR" sz="1600" i="1" dirty="0" err="1">
                <a:solidFill>
                  <a:srgbClr val="3C29B1"/>
                </a:solidFill>
              </a:rPr>
              <a:t>droit-finances</a:t>
            </a:r>
            <a:r>
              <a:rPr lang="fr-FR" sz="1600" i="1" dirty="0">
                <a:solidFill>
                  <a:srgbClr val="3C29B1"/>
                </a:solidFill>
              </a:rPr>
              <a:t>, </a:t>
            </a:r>
            <a:r>
              <a:rPr lang="fr-FR" sz="1600" i="1" dirty="0" err="1">
                <a:solidFill>
                  <a:srgbClr val="3C29B1"/>
                </a:solidFill>
              </a:rPr>
              <a:t>informatique-commerce</a:t>
            </a:r>
            <a:r>
              <a:rPr lang="fr-FR" sz="1600" i="1" dirty="0">
                <a:solidFill>
                  <a:srgbClr val="3C29B1"/>
                </a:solidFill>
              </a:rPr>
              <a:t>, administration...</a:t>
            </a:r>
            <a:endParaRPr lang="fr-FR" sz="1600" i="1" dirty="0">
              <a:solidFill>
                <a:srgbClr val="3C29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4538663" y="2513013"/>
            <a:ext cx="4633912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FFFF"/>
                </a:solidFill>
                <a:latin typeface="+mn-lt"/>
              </a:rPr>
              <a:t>Dans plus de 50 délégations</a:t>
            </a:r>
            <a:endParaRPr lang="fr-FR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4292600"/>
            <a:ext cx="7286625" cy="18002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9" name="Text Box 83"/>
          <p:cNvSpPr txBox="1">
            <a:spLocks noChangeArrowheads="1"/>
          </p:cNvSpPr>
          <p:nvPr/>
        </p:nvSpPr>
        <p:spPr bwMode="auto">
          <a:xfrm>
            <a:off x="4275138" y="4560888"/>
            <a:ext cx="4681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</a:rPr>
              <a:t>LES ATOUTS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</a:rPr>
              <a:t>DÉLÉGATION DÉPARTEMENTALE DU VAR</a:t>
            </a:r>
          </a:p>
        </p:txBody>
      </p:sp>
      <p:sp>
        <p:nvSpPr>
          <p:cNvPr id="103" name="Text Box 82"/>
          <p:cNvSpPr txBox="1">
            <a:spLocks noChangeArrowheads="1"/>
          </p:cNvSpPr>
          <p:nvPr/>
        </p:nvSpPr>
        <p:spPr bwMode="auto">
          <a:xfrm>
            <a:off x="9525" y="1033463"/>
            <a:ext cx="398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/>
              <a:t>Plus de</a:t>
            </a:r>
            <a:br>
              <a:rPr lang="fr-FR" sz="3600" b="1"/>
            </a:br>
            <a:r>
              <a:rPr lang="fr-FR" sz="3600" b="1"/>
              <a:t>3000 adhérents</a:t>
            </a: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29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e 133"/>
          <p:cNvGrpSpPr>
            <a:grpSpLocks/>
          </p:cNvGrpSpPr>
          <p:nvPr/>
        </p:nvGrpSpPr>
        <p:grpSpPr bwMode="auto">
          <a:xfrm>
            <a:off x="-17463" y="704850"/>
            <a:ext cx="9170988" cy="5410200"/>
            <a:chOff x="-17463" y="704850"/>
            <a:chExt cx="9170988" cy="5410200"/>
          </a:xfrm>
        </p:grpSpPr>
        <p:grpSp>
          <p:nvGrpSpPr>
            <p:cNvPr id="67619" name="Groupe 134"/>
            <p:cNvGrpSpPr>
              <a:grpSpLocks/>
            </p:cNvGrpSpPr>
            <p:nvPr/>
          </p:nvGrpSpPr>
          <p:grpSpPr bwMode="auto">
            <a:xfrm>
              <a:off x="-17463" y="704850"/>
              <a:ext cx="9170988" cy="5410200"/>
              <a:chOff x="-17463" y="704850"/>
              <a:chExt cx="9170988" cy="5410200"/>
            </a:xfrm>
          </p:grpSpPr>
          <p:grpSp>
            <p:nvGrpSpPr>
              <p:cNvPr id="67621" name="Groupe 136"/>
              <p:cNvGrpSpPr>
                <a:grpSpLocks/>
              </p:cNvGrpSpPr>
              <p:nvPr/>
            </p:nvGrpSpPr>
            <p:grpSpPr bwMode="auto">
              <a:xfrm>
                <a:off x="0" y="714375"/>
                <a:ext cx="9153525" cy="5400675"/>
                <a:chOff x="0" y="714375"/>
                <a:chExt cx="9153525" cy="5400675"/>
              </a:xfrm>
            </p:grpSpPr>
            <p:grpSp>
              <p:nvGrpSpPr>
                <p:cNvPr id="67628" name="Groupe 143"/>
                <p:cNvGrpSpPr>
                  <a:grpSpLocks/>
                </p:cNvGrpSpPr>
                <p:nvPr/>
              </p:nvGrpSpPr>
              <p:grpSpPr bwMode="auto">
                <a:xfrm>
                  <a:off x="0" y="714375"/>
                  <a:ext cx="7258050" cy="5400675"/>
                  <a:chOff x="0" y="714375"/>
                  <a:chExt cx="7258050" cy="5400675"/>
                </a:xfrm>
              </p:grpSpPr>
              <p:sp>
                <p:nvSpPr>
                  <p:cNvPr id="67636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657600" y="2552700"/>
                    <a:ext cx="1800225" cy="180022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67637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3657600" y="2643188"/>
                    <a:ext cx="3600450" cy="1671637"/>
                    <a:chOff x="2592" y="240"/>
                    <a:chExt cx="2268" cy="1134"/>
                  </a:xfrm>
                </p:grpSpPr>
                <p:sp>
                  <p:nvSpPr>
                    <p:cNvPr id="67669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6" y="240"/>
                      <a:ext cx="1134" cy="113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2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7670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240"/>
                      <a:ext cx="1134" cy="113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2400">
                        <a:solidFill>
                          <a:srgbClr val="FF6600"/>
                        </a:solidFill>
                      </a:endParaRPr>
                    </a:p>
                  </p:txBody>
                </p:sp>
              </p:grpSp>
              <p:grpSp>
                <p:nvGrpSpPr>
                  <p:cNvPr id="6763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5457825" y="2514600"/>
                    <a:ext cx="1800225" cy="3600450"/>
                    <a:chOff x="4224" y="1488"/>
                    <a:chExt cx="1134" cy="2268"/>
                  </a:xfrm>
                </p:grpSpPr>
                <p:sp>
                  <p:nvSpPr>
                    <p:cNvPr id="6766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622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2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766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1488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240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6763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0" y="714375"/>
                    <a:ext cx="3659188" cy="3600450"/>
                    <a:chOff x="-931" y="-108"/>
                    <a:chExt cx="2305" cy="2268"/>
                  </a:xfrm>
                </p:grpSpPr>
                <p:sp>
                  <p:nvSpPr>
                    <p:cNvPr id="67665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1026"/>
                      <a:ext cx="1134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r" eaLnBrk="0" hangingPunct="0"/>
                      <a:endParaRPr lang="fr-FR" sz="6000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7666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931" y="-108"/>
                      <a:ext cx="2305" cy="113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endParaRPr lang="fr-FR" sz="2400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  <p:sp>
                <p:nvSpPr>
                  <p:cNvPr id="6764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58963" y="4314825"/>
                    <a:ext cx="3600450" cy="180022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657600" y="714375"/>
                    <a:ext cx="3594100" cy="183832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76413" y="2552700"/>
                    <a:ext cx="3683000" cy="18002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3" name="AutoShape 36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841500" y="2514600"/>
                    <a:ext cx="3616325" cy="1800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1988" y="4352925"/>
                    <a:ext cx="3455987" cy="17541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Seniors </a:t>
                    </a:r>
                    <a:b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</a:b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Bénévoles</a:t>
                    </a:r>
                    <a:b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</a:br>
                    <a:r>
                      <a:rPr lang="fr-FR" sz="3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Compétents</a:t>
                    </a:r>
                  </a:p>
                </p:txBody>
              </p:sp>
              <p:sp>
                <p:nvSpPr>
                  <p:cNvPr id="1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6513" y="960328"/>
                    <a:ext cx="3167063" cy="155427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dist="25400" dir="2700000" algn="ctr" rotWithShape="0">
                      <a:schemeClr val="tx1"/>
                    </a:outerShdw>
                  </a:effectLst>
                  <a:scene3d>
                    <a:camera prst="obliqueBottomRight"/>
                    <a:lightRig rig="threePt" dir="t"/>
                  </a:scene3d>
                  <a:sp3d/>
                </p:spPr>
                <p:txBody>
                  <a:bodyPr>
                    <a:spAutoFit/>
                  </a:bodyPr>
                  <a:lstStyle/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DÈLÈGATION</a:t>
                    </a:r>
                  </a:p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DU</a:t>
                    </a:r>
                  </a:p>
                  <a:p>
                    <a:pPr algn="r" defTabSz="992188" fontAlgn="auto">
                      <a:lnSpc>
                        <a:spcPts val="384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3200" dirty="0">
                        <a:solidFill>
                          <a:srgbClr val="FF9900"/>
                        </a:solidFill>
                        <a:latin typeface="+mn-lt"/>
                      </a:rPr>
                      <a:t>VAR</a:t>
                    </a:r>
                    <a:endParaRPr lang="fr-FR" sz="3200" dirty="0">
                      <a:solidFill>
                        <a:srgbClr val="FF99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64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309938"/>
                    <a:ext cx="863600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28B91"/>
                        </a:solidFill>
                      </a:rPr>
                      <a:t>ctions de 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476625"/>
                    <a:ext cx="1411287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28B91"/>
                        </a:solidFill>
                      </a:rPr>
                      <a:t>enévoles pour la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643313"/>
                    <a:ext cx="1360487" cy="215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08487"/>
                        </a:solidFill>
                      </a:rPr>
                      <a:t>oopération et le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9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716338" y="3262313"/>
                    <a:ext cx="1270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a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50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452813"/>
                    <a:ext cx="1397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b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5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595688"/>
                    <a:ext cx="1270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c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52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706813" y="3786188"/>
                    <a:ext cx="13970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b="1">
                        <a:solidFill>
                          <a:srgbClr val="2E2C2C"/>
                        </a:solidFill>
                      </a:rPr>
                      <a:t>d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53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3833813"/>
                    <a:ext cx="1190625" cy="212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808487"/>
                        </a:solidFill>
                      </a:rPr>
                      <a:t>éveloppement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7654" name="Image 169" descr="monde-transparent.gif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249488" y="2643188"/>
                    <a:ext cx="1162050" cy="11477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765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219450" y="3344863"/>
                    <a:ext cx="439738" cy="822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R</a:t>
                    </a: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56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858963" y="3344863"/>
                    <a:ext cx="500137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A</a:t>
                    </a:r>
                    <a:endParaRPr lang="fr-FR">
                      <a:solidFill>
                        <a:srgbClr val="7F7F7F"/>
                      </a:solidFill>
                    </a:endParaRPr>
                  </a:p>
                </p:txBody>
              </p:sp>
              <p:sp>
                <p:nvSpPr>
                  <p:cNvPr id="67657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359100" y="3327827"/>
                    <a:ext cx="583493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5400" b="1">
                        <a:solidFill>
                          <a:srgbClr val="3F403F"/>
                        </a:solidFill>
                        <a:latin typeface="Futura Md BT"/>
                      </a:rPr>
                      <a:t>G</a:t>
                    </a:r>
                    <a:endParaRPr lang="fr-FR">
                      <a:solidFill>
                        <a:srgbClr val="7F7F7F"/>
                      </a:solidFill>
                    </a:endParaRPr>
                  </a:p>
                </p:txBody>
              </p:sp>
              <p:grpSp>
                <p:nvGrpSpPr>
                  <p:cNvPr id="6765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992363" y="3246011"/>
                    <a:ext cx="134937" cy="1028700"/>
                    <a:chOff x="1915" y="2067"/>
                    <a:chExt cx="102" cy="648"/>
                  </a:xfrm>
                </p:grpSpPr>
                <p:sp>
                  <p:nvSpPr>
                    <p:cNvPr id="6766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921" y="2193"/>
                      <a:ext cx="90" cy="522"/>
                    </a:xfrm>
                    <a:custGeom>
                      <a:avLst/>
                      <a:gdLst>
                        <a:gd name="T0" fmla="*/ 0 w 15"/>
                        <a:gd name="T1" fmla="*/ 2147483647 h 87"/>
                        <a:gd name="T2" fmla="*/ 2147483647 w 15"/>
                        <a:gd name="T3" fmla="*/ 2147483647 h 87"/>
                        <a:gd name="T4" fmla="*/ 2147483647 w 15"/>
                        <a:gd name="T5" fmla="*/ 2147483647 h 87"/>
                        <a:gd name="T6" fmla="*/ 2147483647 w 15"/>
                        <a:gd name="T7" fmla="*/ 2147483647 h 87"/>
                        <a:gd name="T8" fmla="*/ 0 w 15"/>
                        <a:gd name="T9" fmla="*/ 2147483647 h 8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87"/>
                        <a:gd name="T17" fmla="*/ 15 w 15"/>
                        <a:gd name="T18" fmla="*/ 87 h 8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87">
                          <a:moveTo>
                            <a:pt x="0" y="5"/>
                          </a:moveTo>
                          <a:cubicBezTo>
                            <a:pt x="2" y="0"/>
                            <a:pt x="14" y="1"/>
                            <a:pt x="15" y="5"/>
                          </a:cubicBezTo>
                          <a:lnTo>
                            <a:pt x="15" y="74"/>
                          </a:lnTo>
                          <a:lnTo>
                            <a:pt x="1" y="87"/>
                          </a:lnTo>
                          <a:cubicBezTo>
                            <a:pt x="1" y="61"/>
                            <a:pt x="0" y="31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3F40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7664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5" y="2067"/>
                      <a:ext cx="102" cy="90"/>
                    </a:xfrm>
                    <a:prstGeom prst="ellipse">
                      <a:avLst/>
                    </a:prstGeom>
                    <a:solidFill>
                      <a:srgbClr val="3F40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67659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347864" y="4046539"/>
                    <a:ext cx="2491067" cy="2154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fr-FR" sz="1400" b="1">
                        <a:solidFill>
                          <a:srgbClr val="2E2C2C"/>
                        </a:solidFill>
                      </a:rPr>
                      <a:t>Association d’utilité pub</a:t>
                    </a:r>
                    <a:r>
                      <a:rPr lang="fr-FR" sz="1400" b="1">
                        <a:solidFill>
                          <a:srgbClr val="FFFFFF"/>
                        </a:solidFill>
                      </a:rPr>
                      <a:t>lique</a:t>
                    </a:r>
                    <a:endParaRPr lang="fr-FR" sz="140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67660" name="Groupe 175"/>
                  <p:cNvGrpSpPr>
                    <a:grpSpLocks/>
                  </p:cNvGrpSpPr>
                  <p:nvPr/>
                </p:nvGrpSpPr>
                <p:grpSpPr bwMode="auto">
                  <a:xfrm>
                    <a:off x="5697948" y="4391526"/>
                    <a:ext cx="1370358" cy="1599079"/>
                    <a:chOff x="5697948" y="4391526"/>
                    <a:chExt cx="1370358" cy="1599079"/>
                  </a:xfrm>
                </p:grpSpPr>
                <p:pic>
                  <p:nvPicPr>
                    <p:cNvPr id="67661" name="Image 176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5697948" y="4653136"/>
                      <a:ext cx="1370358" cy="13374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7662" name="ZoneTexte 1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97948" y="4391526"/>
                      <a:ext cx="1370358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sz="1400">
                          <a:solidFill>
                            <a:srgbClr val="FFFFFF"/>
                          </a:solidFill>
                        </a:rPr>
                        <a:t>Avec la ville de de </a:t>
                      </a:r>
                    </a:p>
                  </p:txBody>
                </p:sp>
              </p:grpSp>
            </p:grpSp>
            <p:sp>
              <p:nvSpPr>
                <p:cNvPr id="67629" name="Rectangle 19"/>
                <p:cNvSpPr>
                  <a:spLocks noChangeArrowheads="1"/>
                </p:cNvSpPr>
                <p:nvPr/>
              </p:nvSpPr>
              <p:spPr bwMode="auto">
                <a:xfrm>
                  <a:off x="3649663" y="714375"/>
                  <a:ext cx="5480050" cy="17907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30" name="Rectangle 5"/>
                <p:cNvSpPr>
                  <a:spLocks noChangeArrowheads="1"/>
                </p:cNvSpPr>
                <p:nvPr/>
              </p:nvSpPr>
              <p:spPr bwMode="auto">
                <a:xfrm>
                  <a:off x="1857375" y="2505075"/>
                  <a:ext cx="3608388" cy="3598863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31" name="Rectangle 10"/>
                <p:cNvSpPr>
                  <a:spLocks noChangeArrowheads="1"/>
                </p:cNvSpPr>
                <p:nvPr/>
              </p:nvSpPr>
              <p:spPr bwMode="auto">
                <a:xfrm>
                  <a:off x="6484938" y="714375"/>
                  <a:ext cx="2665412" cy="1833563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3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505075"/>
                  <a:ext cx="1858963" cy="3609975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33" name="Rectangle 12"/>
                <p:cNvSpPr>
                  <a:spLocks noChangeArrowheads="1"/>
                </p:cNvSpPr>
                <p:nvPr/>
              </p:nvSpPr>
              <p:spPr bwMode="auto">
                <a:xfrm>
                  <a:off x="1858964" y="4281488"/>
                  <a:ext cx="7289800" cy="1822450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7634" name="Image 149" descr="les acteurs.jp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19400" y="2505075"/>
                  <a:ext cx="1863725" cy="179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635" name="Rectangle 8"/>
                <p:cNvSpPr>
                  <a:spLocks noChangeArrowheads="1"/>
                </p:cNvSpPr>
                <p:nvPr/>
              </p:nvSpPr>
              <p:spPr bwMode="auto">
                <a:xfrm>
                  <a:off x="5457825" y="2505075"/>
                  <a:ext cx="3695700" cy="17875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7622" name="Text Box 55"/>
              <p:cNvSpPr txBox="1">
                <a:spLocks noChangeArrowheads="1"/>
              </p:cNvSpPr>
              <p:nvPr/>
            </p:nvSpPr>
            <p:spPr bwMode="auto">
              <a:xfrm>
                <a:off x="5443538" y="2586038"/>
                <a:ext cx="3683000" cy="155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3200">
                    <a:solidFill>
                      <a:srgbClr val="FFFFFF"/>
                    </a:solidFill>
                  </a:rPr>
                  <a:t>Association française de seniors bénévoles</a:t>
                </a:r>
              </a:p>
            </p:txBody>
          </p:sp>
          <p:sp>
            <p:nvSpPr>
              <p:cNvPr id="67623" name="Text Box 59"/>
              <p:cNvSpPr txBox="1">
                <a:spLocks noChangeArrowheads="1"/>
              </p:cNvSpPr>
              <p:nvPr/>
            </p:nvSpPr>
            <p:spPr bwMode="auto">
              <a:xfrm>
                <a:off x="1763688" y="4800174"/>
                <a:ext cx="7080275" cy="1292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 eaLnBrk="0" hangingPunct="0"/>
                <a:r>
                  <a:rPr lang="fr-FR" sz="2400" b="1">
                    <a:solidFill>
                      <a:schemeClr val="bg1"/>
                    </a:solidFill>
                    <a:latin typeface="Arial Narrow" pitchFamily="34" charset="0"/>
                  </a:rPr>
                  <a:t>Association loi de 1901 – Reconnue d’utilité publique </a:t>
                </a:r>
              </a:p>
              <a:p>
                <a:pPr eaLnBrk="0" hangingPunct="0"/>
                <a: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  <a:t>Agrée par le Ministère de </a:t>
                </a:r>
                <a:b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</a:br>
                <a:r>
                  <a:rPr lang="fr-FR" sz="2000" b="1">
                    <a:solidFill>
                      <a:schemeClr val="bg1"/>
                    </a:solidFill>
                    <a:latin typeface="Arial Narrow" pitchFamily="34" charset="0"/>
                  </a:rPr>
                  <a:t>l’Education Nationale pour son concours à l’enseignement pub</a:t>
                </a:r>
              </a:p>
              <a:p>
                <a:pPr eaLnBrk="0" hangingPunct="0"/>
                <a:r>
                  <a:rPr lang="fr-FR" sz="1400">
                    <a:solidFill>
                      <a:schemeClr val="bg1"/>
                    </a:solidFill>
                    <a:latin typeface="Arial Narrow" pitchFamily="34" charset="0"/>
                  </a:rPr>
                  <a:t>Siège : 8 rue Ambroise Thomas 75009 PARIS</a:t>
                </a:r>
                <a:endParaRPr lang="fr-FR" sz="2400" i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67624" name="Picture 83" descr="mai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40113" y="2506663"/>
                <a:ext cx="2017712" cy="180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25" name="Rectangle 10"/>
              <p:cNvSpPr>
                <a:spLocks noChangeArrowheads="1"/>
              </p:cNvSpPr>
              <p:nvPr/>
            </p:nvSpPr>
            <p:spPr bwMode="auto">
              <a:xfrm>
                <a:off x="3649662" y="714375"/>
                <a:ext cx="5489576" cy="1811884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pic>
            <p:nvPicPr>
              <p:cNvPr id="67626" name="Image 141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533" y="849313"/>
                <a:ext cx="2990850" cy="1657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" name="Rectangle 142"/>
              <p:cNvSpPr/>
              <p:nvPr/>
            </p:nvSpPr>
            <p:spPr>
              <a:xfrm>
                <a:off x="-17463" y="704850"/>
                <a:ext cx="5526088" cy="18208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pic>
          <p:nvPicPr>
            <p:cNvPr id="67620" name="Image 1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73638" y="835546"/>
              <a:ext cx="299085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-17463" y="0"/>
            <a:ext cx="9147176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8575" y="6092825"/>
            <a:ext cx="9177338" cy="6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67589" name="Rectangle 41"/>
          <p:cNvSpPr>
            <a:spLocks noChangeArrowheads="1"/>
          </p:cNvSpPr>
          <p:nvPr/>
        </p:nvSpPr>
        <p:spPr bwMode="auto">
          <a:xfrm>
            <a:off x="3859213" y="3309938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ctions de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7590" name="Rectangle 42"/>
          <p:cNvSpPr>
            <a:spLocks noChangeArrowheads="1"/>
          </p:cNvSpPr>
          <p:nvPr/>
        </p:nvSpPr>
        <p:spPr bwMode="auto">
          <a:xfrm>
            <a:off x="3859213" y="3476625"/>
            <a:ext cx="1411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enévoles pour la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7591" name="Rectangle 43"/>
          <p:cNvSpPr>
            <a:spLocks noChangeArrowheads="1"/>
          </p:cNvSpPr>
          <p:nvPr/>
        </p:nvSpPr>
        <p:spPr bwMode="auto">
          <a:xfrm>
            <a:off x="3859213" y="3643313"/>
            <a:ext cx="136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oopération et le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7592" name="Rectangle 44"/>
          <p:cNvSpPr>
            <a:spLocks noChangeArrowheads="1"/>
          </p:cNvSpPr>
          <p:nvPr/>
        </p:nvSpPr>
        <p:spPr bwMode="auto">
          <a:xfrm>
            <a:off x="3716338" y="32623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7593" name="Rectangle 45"/>
          <p:cNvSpPr>
            <a:spLocks noChangeArrowheads="1"/>
          </p:cNvSpPr>
          <p:nvPr/>
        </p:nvSpPr>
        <p:spPr bwMode="auto">
          <a:xfrm>
            <a:off x="3706813" y="3452813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b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7594" name="Rectangle 46"/>
          <p:cNvSpPr>
            <a:spLocks noChangeArrowheads="1"/>
          </p:cNvSpPr>
          <p:nvPr/>
        </p:nvSpPr>
        <p:spPr bwMode="auto">
          <a:xfrm>
            <a:off x="3706813" y="3595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c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7595" name="Rectangle 47"/>
          <p:cNvSpPr>
            <a:spLocks noChangeArrowheads="1"/>
          </p:cNvSpPr>
          <p:nvPr/>
        </p:nvSpPr>
        <p:spPr bwMode="auto">
          <a:xfrm>
            <a:off x="3706813" y="3786188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d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7596" name="Rectangle 48"/>
          <p:cNvSpPr>
            <a:spLocks noChangeArrowheads="1"/>
          </p:cNvSpPr>
          <p:nvPr/>
        </p:nvSpPr>
        <p:spPr bwMode="auto">
          <a:xfrm>
            <a:off x="3859213" y="3833813"/>
            <a:ext cx="1190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éveloppement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67597" name="Image 95" descr="monde-transpar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2643188"/>
            <a:ext cx="11620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8" name="Rectangle 53"/>
          <p:cNvSpPr>
            <a:spLocks noChangeArrowheads="1"/>
          </p:cNvSpPr>
          <p:nvPr/>
        </p:nvSpPr>
        <p:spPr bwMode="auto">
          <a:xfrm>
            <a:off x="3219450" y="3344863"/>
            <a:ext cx="43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R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7599" name="Rectangle 51"/>
          <p:cNvSpPr>
            <a:spLocks noChangeArrowheads="1"/>
          </p:cNvSpPr>
          <p:nvPr/>
        </p:nvSpPr>
        <p:spPr bwMode="auto">
          <a:xfrm>
            <a:off x="1858963" y="3344863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A</a:t>
            </a:r>
            <a:endParaRPr lang="fr-FR">
              <a:solidFill>
                <a:srgbClr val="7F7F7F"/>
              </a:solidFill>
            </a:endParaRPr>
          </a:p>
        </p:txBody>
      </p:sp>
      <p:sp>
        <p:nvSpPr>
          <p:cNvPr id="67600" name="Rectangle 52"/>
          <p:cNvSpPr>
            <a:spLocks noChangeArrowheads="1"/>
          </p:cNvSpPr>
          <p:nvPr/>
        </p:nvSpPr>
        <p:spPr bwMode="auto">
          <a:xfrm>
            <a:off x="2359025" y="3327400"/>
            <a:ext cx="58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G</a:t>
            </a:r>
            <a:endParaRPr lang="fr-FR">
              <a:solidFill>
                <a:srgbClr val="7F7F7F"/>
              </a:solidFill>
            </a:endParaRPr>
          </a:p>
        </p:txBody>
      </p:sp>
      <p:grpSp>
        <p:nvGrpSpPr>
          <p:cNvPr id="67601" name="Group 55"/>
          <p:cNvGrpSpPr>
            <a:grpSpLocks/>
          </p:cNvGrpSpPr>
          <p:nvPr/>
        </p:nvGrpSpPr>
        <p:grpSpPr bwMode="auto">
          <a:xfrm>
            <a:off x="2992438" y="3246438"/>
            <a:ext cx="134937" cy="1028700"/>
            <a:chOff x="1915" y="2067"/>
            <a:chExt cx="102" cy="648"/>
          </a:xfrm>
        </p:grpSpPr>
        <p:sp>
          <p:nvSpPr>
            <p:cNvPr id="67617" name="Freeform 49"/>
            <p:cNvSpPr>
              <a:spLocks/>
            </p:cNvSpPr>
            <p:nvPr/>
          </p:nvSpPr>
          <p:spPr bwMode="auto">
            <a:xfrm>
              <a:off x="1921" y="2193"/>
              <a:ext cx="90" cy="522"/>
            </a:xfrm>
            <a:custGeom>
              <a:avLst/>
              <a:gdLst>
                <a:gd name="T0" fmla="*/ 0 w 15"/>
                <a:gd name="T1" fmla="*/ 2147483647 h 87"/>
                <a:gd name="T2" fmla="*/ 2147483647 w 15"/>
                <a:gd name="T3" fmla="*/ 2147483647 h 87"/>
                <a:gd name="T4" fmla="*/ 2147483647 w 15"/>
                <a:gd name="T5" fmla="*/ 2147483647 h 87"/>
                <a:gd name="T6" fmla="*/ 2147483647 w 15"/>
                <a:gd name="T7" fmla="*/ 2147483647 h 87"/>
                <a:gd name="T8" fmla="*/ 0 w 15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5"/>
                  </a:moveTo>
                  <a:cubicBezTo>
                    <a:pt x="2" y="0"/>
                    <a:pt x="14" y="1"/>
                    <a:pt x="15" y="5"/>
                  </a:cubicBezTo>
                  <a:lnTo>
                    <a:pt x="15" y="74"/>
                  </a:lnTo>
                  <a:lnTo>
                    <a:pt x="1" y="87"/>
                  </a:lnTo>
                  <a:cubicBezTo>
                    <a:pt x="1" y="61"/>
                    <a:pt x="0" y="31"/>
                    <a:pt x="0" y="5"/>
                  </a:cubicBezTo>
                  <a:close/>
                </a:path>
              </a:pathLst>
            </a:cu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18" name="Oval 50"/>
            <p:cNvSpPr>
              <a:spLocks noChangeArrowheads="1"/>
            </p:cNvSpPr>
            <p:nvPr/>
          </p:nvSpPr>
          <p:spPr bwMode="auto">
            <a:xfrm>
              <a:off x="1915" y="2067"/>
              <a:ext cx="102" cy="90"/>
            </a:xfrm>
            <a:prstGeom prst="ellipse">
              <a:avLst/>
            </a:pr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67602" name="Rectangle 11"/>
          <p:cNvSpPr>
            <a:spLocks noChangeArrowheads="1"/>
          </p:cNvSpPr>
          <p:nvPr/>
        </p:nvSpPr>
        <p:spPr bwMode="auto">
          <a:xfrm>
            <a:off x="0" y="2505075"/>
            <a:ext cx="1858963" cy="35877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7603" name="Text Box 55"/>
          <p:cNvSpPr txBox="1">
            <a:spLocks noChangeArrowheads="1"/>
          </p:cNvSpPr>
          <p:nvPr/>
        </p:nvSpPr>
        <p:spPr bwMode="auto">
          <a:xfrm>
            <a:off x="5443538" y="2586038"/>
            <a:ext cx="3683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FFFFFF"/>
                </a:solidFill>
              </a:rPr>
              <a:t>Association française de seniors bénévoles</a:t>
            </a:r>
          </a:p>
        </p:txBody>
      </p:sp>
      <p:sp>
        <p:nvSpPr>
          <p:cNvPr id="67604" name="Rectangle 45"/>
          <p:cNvSpPr>
            <a:spLocks noChangeArrowheads="1"/>
          </p:cNvSpPr>
          <p:nvPr/>
        </p:nvSpPr>
        <p:spPr bwMode="auto">
          <a:xfrm>
            <a:off x="4259263" y="2490788"/>
            <a:ext cx="4895850" cy="1784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67605" name="Picture 3" descr="reunion02 cop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4038" y="2490788"/>
            <a:ext cx="24511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Text Box 40"/>
          <p:cNvSpPr txBox="1">
            <a:spLocks noChangeArrowheads="1"/>
          </p:cNvSpPr>
          <p:nvPr/>
        </p:nvSpPr>
        <p:spPr bwMode="auto">
          <a:xfrm>
            <a:off x="95250" y="2813050"/>
            <a:ext cx="130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ECOUTER</a:t>
            </a:r>
          </a:p>
        </p:txBody>
      </p:sp>
      <p:sp>
        <p:nvSpPr>
          <p:cNvPr id="125" name="Text Box 41"/>
          <p:cNvSpPr txBox="1">
            <a:spLocks noChangeArrowheads="1"/>
          </p:cNvSpPr>
          <p:nvPr/>
        </p:nvSpPr>
        <p:spPr bwMode="auto">
          <a:xfrm>
            <a:off x="0" y="3471863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COMPRENDRE</a:t>
            </a:r>
          </a:p>
        </p:txBody>
      </p:sp>
      <p:sp>
        <p:nvSpPr>
          <p:cNvPr id="126" name="Text Box 42"/>
          <p:cNvSpPr txBox="1">
            <a:spLocks noChangeArrowheads="1"/>
          </p:cNvSpPr>
          <p:nvPr/>
        </p:nvSpPr>
        <p:spPr bwMode="auto">
          <a:xfrm>
            <a:off x="0" y="4108450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PROPOSER</a:t>
            </a:r>
          </a:p>
        </p:txBody>
      </p:sp>
      <p:sp>
        <p:nvSpPr>
          <p:cNvPr id="127" name="Text Box 43"/>
          <p:cNvSpPr txBox="1">
            <a:spLocks noChangeArrowheads="1"/>
          </p:cNvSpPr>
          <p:nvPr/>
        </p:nvSpPr>
        <p:spPr bwMode="auto">
          <a:xfrm>
            <a:off x="0" y="4719638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PARTICIPER</a:t>
            </a:r>
          </a:p>
        </p:txBody>
      </p:sp>
      <p:sp>
        <p:nvSpPr>
          <p:cNvPr id="128" name="Text Box 44"/>
          <p:cNvSpPr txBox="1">
            <a:spLocks noChangeArrowheads="1"/>
          </p:cNvSpPr>
          <p:nvPr/>
        </p:nvSpPr>
        <p:spPr bwMode="auto">
          <a:xfrm>
            <a:off x="0" y="5314950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FFFF"/>
                </a:solidFill>
              </a:rPr>
              <a:t>ASSISTER</a:t>
            </a:r>
          </a:p>
        </p:txBody>
      </p:sp>
      <p:sp>
        <p:nvSpPr>
          <p:cNvPr id="130" name="Text Box 79"/>
          <p:cNvSpPr txBox="1">
            <a:spLocks noChangeArrowheads="1"/>
          </p:cNvSpPr>
          <p:nvPr/>
        </p:nvSpPr>
        <p:spPr bwMode="auto">
          <a:xfrm>
            <a:off x="4459288" y="3006725"/>
            <a:ext cx="474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3C29B1"/>
                </a:solidFill>
              </a:rPr>
              <a:t>Apportent l’expertise et le savoir-faire de ses adhérents issus des secteurs clé ;</a:t>
            </a:r>
          </a:p>
        </p:txBody>
      </p:sp>
      <p:sp>
        <p:nvSpPr>
          <p:cNvPr id="131" name="Text Box 80"/>
          <p:cNvSpPr txBox="1">
            <a:spLocks noChangeArrowheads="1"/>
          </p:cNvSpPr>
          <p:nvPr/>
        </p:nvSpPr>
        <p:spPr bwMode="auto">
          <a:xfrm>
            <a:off x="4459288" y="3500438"/>
            <a:ext cx="4691062" cy="8318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 err="1">
                <a:solidFill>
                  <a:srgbClr val="3C29B1"/>
                </a:solidFill>
              </a:rPr>
              <a:t>industrie-énergie</a:t>
            </a:r>
            <a:r>
              <a:rPr lang="fr-FR" sz="1600" i="1" dirty="0">
                <a:solidFill>
                  <a:srgbClr val="3C29B1"/>
                </a:solidFill>
              </a:rPr>
              <a:t>, </a:t>
            </a:r>
            <a:r>
              <a:rPr lang="fr-FR" sz="1600" i="1" dirty="0" err="1">
                <a:solidFill>
                  <a:srgbClr val="3C29B1"/>
                </a:solidFill>
              </a:rPr>
              <a:t>agro-alimentaire</a:t>
            </a:r>
            <a:r>
              <a:rPr lang="fr-FR" sz="1600" i="1" dirty="0">
                <a:solidFill>
                  <a:srgbClr val="3C29B1"/>
                </a:solidFill>
              </a:rPr>
              <a:t>, </a:t>
            </a:r>
            <a:r>
              <a:rPr lang="fr-FR" sz="1600" i="1" dirty="0" err="1">
                <a:solidFill>
                  <a:srgbClr val="3C29B1"/>
                </a:solidFill>
              </a:rPr>
              <a:t>santé-action</a:t>
            </a:r>
            <a:r>
              <a:rPr lang="fr-FR" sz="1600" i="1" dirty="0">
                <a:solidFill>
                  <a:srgbClr val="3C29B1"/>
                </a:solidFill>
              </a:rPr>
              <a:t> sociale, enseignement, </a:t>
            </a:r>
            <a:r>
              <a:rPr lang="fr-FR" sz="1600" i="1" dirty="0" err="1">
                <a:solidFill>
                  <a:srgbClr val="3C29B1"/>
                </a:solidFill>
              </a:rPr>
              <a:t>droit-finances</a:t>
            </a:r>
            <a:r>
              <a:rPr lang="fr-FR" sz="1600" i="1" dirty="0">
                <a:solidFill>
                  <a:srgbClr val="3C29B1"/>
                </a:solidFill>
              </a:rPr>
              <a:t>, </a:t>
            </a:r>
            <a:r>
              <a:rPr lang="fr-FR" sz="1600" i="1" dirty="0" err="1">
                <a:solidFill>
                  <a:srgbClr val="3C29B1"/>
                </a:solidFill>
              </a:rPr>
              <a:t>informatique-commerce</a:t>
            </a:r>
            <a:r>
              <a:rPr lang="fr-FR" sz="1600" i="1" dirty="0">
                <a:solidFill>
                  <a:srgbClr val="3C29B1"/>
                </a:solidFill>
              </a:rPr>
              <a:t>, administration...</a:t>
            </a:r>
            <a:endParaRPr lang="fr-FR" sz="1600" i="1" dirty="0">
              <a:solidFill>
                <a:srgbClr val="3C29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4538663" y="2513013"/>
            <a:ext cx="4633912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FFFF"/>
                </a:solidFill>
                <a:latin typeface="+mn-lt"/>
              </a:rPr>
              <a:t>Dans plus de 50 délégations</a:t>
            </a:r>
            <a:endParaRPr lang="fr-FR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4292600"/>
            <a:ext cx="7286625" cy="18002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9" name="Text Box 83"/>
          <p:cNvSpPr txBox="1">
            <a:spLocks noChangeArrowheads="1"/>
          </p:cNvSpPr>
          <p:nvPr/>
        </p:nvSpPr>
        <p:spPr bwMode="auto">
          <a:xfrm>
            <a:off x="4275138" y="4560888"/>
            <a:ext cx="4681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</a:rPr>
              <a:t>LES ATOUTS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</a:rPr>
              <a:t>DÉLÉGATION DÉPARTEMENTALE DU VAR</a:t>
            </a:r>
          </a:p>
        </p:txBody>
      </p:sp>
      <p:sp>
        <p:nvSpPr>
          <p:cNvPr id="103" name="Text Box 82"/>
          <p:cNvSpPr txBox="1">
            <a:spLocks noChangeArrowheads="1"/>
          </p:cNvSpPr>
          <p:nvPr/>
        </p:nvSpPr>
        <p:spPr bwMode="auto">
          <a:xfrm>
            <a:off x="9525" y="1033463"/>
            <a:ext cx="398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/>
              <a:t>Plus de</a:t>
            </a:r>
            <a:br>
              <a:rPr lang="fr-FR" sz="3600" b="1"/>
            </a:br>
            <a:r>
              <a:rPr lang="fr-FR" sz="3600" b="1"/>
              <a:t>3000 adhérents</a:t>
            </a: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30" grpId="1"/>
      <p:bldP spid="131" grpId="1"/>
      <p:bldP spid="132" grpId="1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e 134"/>
          <p:cNvGrpSpPr>
            <a:grpSpLocks/>
          </p:cNvGrpSpPr>
          <p:nvPr/>
        </p:nvGrpSpPr>
        <p:grpSpPr bwMode="auto">
          <a:xfrm>
            <a:off x="-46038" y="714375"/>
            <a:ext cx="9170988" cy="5410200"/>
            <a:chOff x="-17463" y="704850"/>
            <a:chExt cx="9170988" cy="5410200"/>
          </a:xfrm>
        </p:grpSpPr>
        <p:grpSp>
          <p:nvGrpSpPr>
            <p:cNvPr id="68642" name="Groupe 136"/>
            <p:cNvGrpSpPr>
              <a:grpSpLocks/>
            </p:cNvGrpSpPr>
            <p:nvPr/>
          </p:nvGrpSpPr>
          <p:grpSpPr bwMode="auto">
            <a:xfrm>
              <a:off x="0" y="714375"/>
              <a:ext cx="9153525" cy="5400675"/>
              <a:chOff x="0" y="714375"/>
              <a:chExt cx="9153525" cy="5400675"/>
            </a:xfrm>
          </p:grpSpPr>
          <p:grpSp>
            <p:nvGrpSpPr>
              <p:cNvPr id="68649" name="Groupe 143"/>
              <p:cNvGrpSpPr>
                <a:grpSpLocks/>
              </p:cNvGrpSpPr>
              <p:nvPr/>
            </p:nvGrpSpPr>
            <p:grpSpPr bwMode="auto">
              <a:xfrm>
                <a:off x="0" y="714375"/>
                <a:ext cx="7258050" cy="5400675"/>
                <a:chOff x="0" y="714375"/>
                <a:chExt cx="7258050" cy="5400675"/>
              </a:xfrm>
            </p:grpSpPr>
            <p:sp>
              <p:nvSpPr>
                <p:cNvPr id="68657" name="Rectangle 2"/>
                <p:cNvSpPr>
                  <a:spLocks noChangeArrowheads="1"/>
                </p:cNvSpPr>
                <p:nvPr/>
              </p:nvSpPr>
              <p:spPr bwMode="auto">
                <a:xfrm>
                  <a:off x="3657600" y="2552700"/>
                  <a:ext cx="1800225" cy="1800225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8658" name="Group 3"/>
                <p:cNvGrpSpPr>
                  <a:grpSpLocks/>
                </p:cNvGrpSpPr>
                <p:nvPr/>
              </p:nvGrpSpPr>
              <p:grpSpPr bwMode="auto">
                <a:xfrm>
                  <a:off x="3657600" y="2643188"/>
                  <a:ext cx="3600450" cy="1671637"/>
                  <a:chOff x="2592" y="240"/>
                  <a:chExt cx="2268" cy="1134"/>
                </a:xfrm>
              </p:grpSpPr>
              <p:sp>
                <p:nvSpPr>
                  <p:cNvPr id="6869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726" y="240"/>
                    <a:ext cx="1134" cy="113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40"/>
                    <a:ext cx="1134" cy="113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 eaLnBrk="0" hangingPunct="0"/>
                    <a:endParaRPr lang="fr-FR" sz="2400">
                      <a:solidFill>
                        <a:srgbClr val="FF6600"/>
                      </a:solidFill>
                    </a:endParaRPr>
                  </a:p>
                </p:txBody>
              </p:sp>
            </p:grpSp>
            <p:grpSp>
              <p:nvGrpSpPr>
                <p:cNvPr id="68659" name="Group 6"/>
                <p:cNvGrpSpPr>
                  <a:grpSpLocks/>
                </p:cNvGrpSpPr>
                <p:nvPr/>
              </p:nvGrpSpPr>
              <p:grpSpPr bwMode="auto">
                <a:xfrm>
                  <a:off x="5457825" y="2514600"/>
                  <a:ext cx="1800225" cy="3600450"/>
                  <a:chOff x="4224" y="1488"/>
                  <a:chExt cx="1134" cy="2268"/>
                </a:xfrm>
              </p:grpSpPr>
              <p:sp>
                <p:nvSpPr>
                  <p:cNvPr id="6868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622"/>
                    <a:ext cx="1134" cy="11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2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868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488"/>
                    <a:ext cx="1134" cy="11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 eaLnBrk="0" hangingPunct="0"/>
                    <a:endParaRPr lang="fr-FR" sz="24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660" name="Group 9"/>
                <p:cNvGrpSpPr>
                  <a:grpSpLocks/>
                </p:cNvGrpSpPr>
                <p:nvPr/>
              </p:nvGrpSpPr>
              <p:grpSpPr bwMode="auto">
                <a:xfrm>
                  <a:off x="0" y="714375"/>
                  <a:ext cx="3659188" cy="3600450"/>
                  <a:chOff x="-931" y="-108"/>
                  <a:chExt cx="2305" cy="2268"/>
                </a:xfrm>
              </p:grpSpPr>
              <p:sp>
                <p:nvSpPr>
                  <p:cNvPr id="6868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026"/>
                    <a:ext cx="1134" cy="11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 eaLnBrk="0" hangingPunct="0"/>
                    <a:endParaRPr lang="fr-FR" sz="600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868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-931" y="-108"/>
                    <a:ext cx="2305" cy="11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fr-FR" sz="2400">
                      <a:solidFill>
                        <a:srgbClr val="FFFF00"/>
                      </a:solidFill>
                    </a:endParaRPr>
                  </a:p>
                </p:txBody>
              </p:sp>
            </p:grpSp>
            <p:sp>
              <p:nvSpPr>
                <p:cNvPr id="68661" name="Rectangle 12"/>
                <p:cNvSpPr>
                  <a:spLocks noChangeArrowheads="1"/>
                </p:cNvSpPr>
                <p:nvPr/>
              </p:nvSpPr>
              <p:spPr bwMode="auto">
                <a:xfrm>
                  <a:off x="1858963" y="4314825"/>
                  <a:ext cx="3600450" cy="18002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62" name="Rectangle 13"/>
                <p:cNvSpPr>
                  <a:spLocks noChangeArrowheads="1"/>
                </p:cNvSpPr>
                <p:nvPr/>
              </p:nvSpPr>
              <p:spPr bwMode="auto">
                <a:xfrm>
                  <a:off x="3657600" y="714375"/>
                  <a:ext cx="3594100" cy="18383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776413" y="2552700"/>
                  <a:ext cx="3683000" cy="18002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64" name="AutoShape 3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41500" y="2514600"/>
                  <a:ext cx="3616325" cy="180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31988" y="4352925"/>
                  <a:ext cx="3455987" cy="1754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Seniors </a:t>
                  </a:r>
                  <a:b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</a:br>
                  <a: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Bénévoles</a:t>
                  </a:r>
                  <a:b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</a:br>
                  <a:r>
                    <a:rPr lang="fr-FR" sz="36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Compétents</a:t>
                  </a:r>
                </a:p>
              </p:txBody>
            </p:sp>
            <p:sp>
              <p:nvSpPr>
                <p:cNvPr id="16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46513" y="960328"/>
                  <a:ext cx="3167063" cy="155427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25400" dir="2700000" algn="ctr" rotWithShape="0">
                    <a:schemeClr val="tx1"/>
                  </a:outerShdw>
                </a:effectLst>
                <a:scene3d>
                  <a:camera prst="obliqueBottomRight"/>
                  <a:lightRig rig="threePt" dir="t"/>
                </a:scene3d>
                <a:sp3d/>
              </p:spPr>
              <p:txBody>
                <a:bodyPr>
                  <a:spAutoFit/>
                </a:bodyPr>
                <a:lstStyle/>
                <a:p>
                  <a:pPr algn="r" defTabSz="992188" fontAlgn="auto">
                    <a:lnSpc>
                      <a:spcPts val="384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3200" dirty="0">
                      <a:solidFill>
                        <a:srgbClr val="FF9900"/>
                      </a:solidFill>
                      <a:latin typeface="+mn-lt"/>
                    </a:rPr>
                    <a:t>DÈLÈGATION</a:t>
                  </a:r>
                </a:p>
                <a:p>
                  <a:pPr algn="r" defTabSz="992188" fontAlgn="auto">
                    <a:lnSpc>
                      <a:spcPts val="384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3200" dirty="0">
                      <a:solidFill>
                        <a:srgbClr val="FF9900"/>
                      </a:solidFill>
                      <a:latin typeface="+mn-lt"/>
                    </a:rPr>
                    <a:t>DU</a:t>
                  </a:r>
                </a:p>
                <a:p>
                  <a:pPr algn="r" defTabSz="992188" fontAlgn="auto">
                    <a:lnSpc>
                      <a:spcPts val="384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3200" dirty="0">
                      <a:solidFill>
                        <a:srgbClr val="FF9900"/>
                      </a:solidFill>
                      <a:latin typeface="+mn-lt"/>
                    </a:rPr>
                    <a:t>VAR</a:t>
                  </a:r>
                  <a:endParaRPr lang="fr-FR" sz="3200" dirty="0">
                    <a:solidFill>
                      <a:srgbClr val="FF9900"/>
                    </a:solidFill>
                    <a:latin typeface="+mn-lt"/>
                  </a:endParaRPr>
                </a:p>
              </p:txBody>
            </p:sp>
            <p:sp>
              <p:nvSpPr>
                <p:cNvPr id="68667" name="Rectangle 41"/>
                <p:cNvSpPr>
                  <a:spLocks noChangeArrowheads="1"/>
                </p:cNvSpPr>
                <p:nvPr/>
              </p:nvSpPr>
              <p:spPr bwMode="auto">
                <a:xfrm>
                  <a:off x="3859213" y="3309938"/>
                  <a:ext cx="863600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828B91"/>
                      </a:solidFill>
                    </a:rPr>
                    <a:t>ctions de 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68" name="Rectangle 42"/>
                <p:cNvSpPr>
                  <a:spLocks noChangeArrowheads="1"/>
                </p:cNvSpPr>
                <p:nvPr/>
              </p:nvSpPr>
              <p:spPr bwMode="auto">
                <a:xfrm>
                  <a:off x="3859213" y="3476625"/>
                  <a:ext cx="1411287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828B91"/>
                      </a:solidFill>
                    </a:rPr>
                    <a:t>enévoles pour la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69" name="Rectangle 43"/>
                <p:cNvSpPr>
                  <a:spLocks noChangeArrowheads="1"/>
                </p:cNvSpPr>
                <p:nvPr/>
              </p:nvSpPr>
              <p:spPr bwMode="auto">
                <a:xfrm>
                  <a:off x="3859213" y="3643313"/>
                  <a:ext cx="1360487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808487"/>
                      </a:solidFill>
                    </a:rPr>
                    <a:t>oopération et le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70" name="Rectangle 44"/>
                <p:cNvSpPr>
                  <a:spLocks noChangeArrowheads="1"/>
                </p:cNvSpPr>
                <p:nvPr/>
              </p:nvSpPr>
              <p:spPr bwMode="auto">
                <a:xfrm>
                  <a:off x="3716338" y="3262313"/>
                  <a:ext cx="1270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b="1">
                      <a:solidFill>
                        <a:srgbClr val="2E2C2C"/>
                      </a:solidFill>
                    </a:rPr>
                    <a:t>a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71" name="Rectangle 45"/>
                <p:cNvSpPr>
                  <a:spLocks noChangeArrowheads="1"/>
                </p:cNvSpPr>
                <p:nvPr/>
              </p:nvSpPr>
              <p:spPr bwMode="auto">
                <a:xfrm>
                  <a:off x="3706813" y="3452813"/>
                  <a:ext cx="1397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b="1">
                      <a:solidFill>
                        <a:srgbClr val="2E2C2C"/>
                      </a:solidFill>
                    </a:rPr>
                    <a:t>b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72" name="Rectangle 46"/>
                <p:cNvSpPr>
                  <a:spLocks noChangeArrowheads="1"/>
                </p:cNvSpPr>
                <p:nvPr/>
              </p:nvSpPr>
              <p:spPr bwMode="auto">
                <a:xfrm>
                  <a:off x="3706813" y="3595688"/>
                  <a:ext cx="1270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b="1">
                      <a:solidFill>
                        <a:srgbClr val="2E2C2C"/>
                      </a:solidFill>
                    </a:rPr>
                    <a:t>c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73" name="Rectangle 47"/>
                <p:cNvSpPr>
                  <a:spLocks noChangeArrowheads="1"/>
                </p:cNvSpPr>
                <p:nvPr/>
              </p:nvSpPr>
              <p:spPr bwMode="auto">
                <a:xfrm>
                  <a:off x="3706813" y="3786188"/>
                  <a:ext cx="1397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b="1">
                      <a:solidFill>
                        <a:srgbClr val="2E2C2C"/>
                      </a:solidFill>
                    </a:rPr>
                    <a:t>d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74" name="Rectangle 48"/>
                <p:cNvSpPr>
                  <a:spLocks noChangeArrowheads="1"/>
                </p:cNvSpPr>
                <p:nvPr/>
              </p:nvSpPr>
              <p:spPr bwMode="auto">
                <a:xfrm>
                  <a:off x="3859213" y="3833813"/>
                  <a:ext cx="1190625" cy="212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808487"/>
                      </a:solidFill>
                    </a:rPr>
                    <a:t>éveloppement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8675" name="Image 169" descr="monde-transparent.gif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249488" y="2643188"/>
                  <a:ext cx="1162050" cy="1147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676" name="Rectangle 53"/>
                <p:cNvSpPr>
                  <a:spLocks noChangeArrowheads="1"/>
                </p:cNvSpPr>
                <p:nvPr/>
              </p:nvSpPr>
              <p:spPr bwMode="auto">
                <a:xfrm>
                  <a:off x="3219450" y="3344863"/>
                  <a:ext cx="439738" cy="822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5400" b="1">
                      <a:solidFill>
                        <a:srgbClr val="3F403F"/>
                      </a:solidFill>
                      <a:latin typeface="Futura Md BT"/>
                    </a:rPr>
                    <a:t>R</a:t>
                  </a: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77" name="Rectangle 51"/>
                <p:cNvSpPr>
                  <a:spLocks noChangeArrowheads="1"/>
                </p:cNvSpPr>
                <p:nvPr/>
              </p:nvSpPr>
              <p:spPr bwMode="auto">
                <a:xfrm>
                  <a:off x="1858963" y="3344863"/>
                  <a:ext cx="500137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5400" b="1">
                      <a:solidFill>
                        <a:srgbClr val="3F403F"/>
                      </a:solidFill>
                      <a:latin typeface="Futura Md BT"/>
                    </a:rPr>
                    <a:t>A</a:t>
                  </a:r>
                  <a:endParaRPr lang="fr-FR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8678" name="Rectangle 52"/>
                <p:cNvSpPr>
                  <a:spLocks noChangeArrowheads="1"/>
                </p:cNvSpPr>
                <p:nvPr/>
              </p:nvSpPr>
              <p:spPr bwMode="auto">
                <a:xfrm>
                  <a:off x="2359100" y="3327827"/>
                  <a:ext cx="583493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5400" b="1">
                      <a:solidFill>
                        <a:srgbClr val="3F403F"/>
                      </a:solidFill>
                      <a:latin typeface="Futura Md BT"/>
                    </a:rPr>
                    <a:t>G</a:t>
                  </a:r>
                  <a:endParaRPr lang="fr-FR">
                    <a:solidFill>
                      <a:srgbClr val="7F7F7F"/>
                    </a:solidFill>
                  </a:endParaRPr>
                </a:p>
              </p:txBody>
            </p:sp>
            <p:grpSp>
              <p:nvGrpSpPr>
                <p:cNvPr id="68679" name="Group 55"/>
                <p:cNvGrpSpPr>
                  <a:grpSpLocks/>
                </p:cNvGrpSpPr>
                <p:nvPr/>
              </p:nvGrpSpPr>
              <p:grpSpPr bwMode="auto">
                <a:xfrm>
                  <a:off x="2992363" y="3246011"/>
                  <a:ext cx="134937" cy="1028700"/>
                  <a:chOff x="1915" y="2067"/>
                  <a:chExt cx="102" cy="648"/>
                </a:xfrm>
              </p:grpSpPr>
              <p:sp>
                <p:nvSpPr>
                  <p:cNvPr id="68684" name="Freeform 49"/>
                  <p:cNvSpPr>
                    <a:spLocks/>
                  </p:cNvSpPr>
                  <p:nvPr/>
                </p:nvSpPr>
                <p:spPr bwMode="auto">
                  <a:xfrm>
                    <a:off x="1921" y="2193"/>
                    <a:ext cx="90" cy="522"/>
                  </a:xfrm>
                  <a:custGeom>
                    <a:avLst/>
                    <a:gdLst>
                      <a:gd name="T0" fmla="*/ 0 w 15"/>
                      <a:gd name="T1" fmla="*/ 2147483647 h 87"/>
                      <a:gd name="T2" fmla="*/ 2147483647 w 15"/>
                      <a:gd name="T3" fmla="*/ 2147483647 h 87"/>
                      <a:gd name="T4" fmla="*/ 2147483647 w 15"/>
                      <a:gd name="T5" fmla="*/ 2147483647 h 87"/>
                      <a:gd name="T6" fmla="*/ 2147483647 w 15"/>
                      <a:gd name="T7" fmla="*/ 2147483647 h 87"/>
                      <a:gd name="T8" fmla="*/ 0 w 15"/>
                      <a:gd name="T9" fmla="*/ 2147483647 h 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87"/>
                      <a:gd name="T17" fmla="*/ 15 w 15"/>
                      <a:gd name="T18" fmla="*/ 87 h 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87">
                        <a:moveTo>
                          <a:pt x="0" y="5"/>
                        </a:moveTo>
                        <a:cubicBezTo>
                          <a:pt x="2" y="0"/>
                          <a:pt x="14" y="1"/>
                          <a:pt x="15" y="5"/>
                        </a:cubicBezTo>
                        <a:lnTo>
                          <a:pt x="15" y="74"/>
                        </a:lnTo>
                        <a:lnTo>
                          <a:pt x="1" y="87"/>
                        </a:lnTo>
                        <a:cubicBezTo>
                          <a:pt x="1" y="61"/>
                          <a:pt x="0" y="31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3F40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85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915" y="2067"/>
                    <a:ext cx="102" cy="90"/>
                  </a:xfrm>
                  <a:prstGeom prst="ellipse">
                    <a:avLst/>
                  </a:prstGeom>
                  <a:solidFill>
                    <a:srgbClr val="3F40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8680" name="Rectangle 54"/>
                <p:cNvSpPr>
                  <a:spLocks noChangeArrowheads="1"/>
                </p:cNvSpPr>
                <p:nvPr/>
              </p:nvSpPr>
              <p:spPr bwMode="auto">
                <a:xfrm>
                  <a:off x="3347864" y="4046539"/>
                  <a:ext cx="2491067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1400" b="1">
                      <a:solidFill>
                        <a:srgbClr val="2E2C2C"/>
                      </a:solidFill>
                    </a:rPr>
                    <a:t>Association d’utilité pub</a:t>
                  </a:r>
                  <a:r>
                    <a:rPr lang="fr-FR" sz="1400" b="1">
                      <a:solidFill>
                        <a:srgbClr val="FFFFFF"/>
                      </a:solidFill>
                    </a:rPr>
                    <a:t>lique</a:t>
                  </a:r>
                  <a:endParaRPr lang="fr-FR" sz="14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8681" name="Groupe 175"/>
                <p:cNvGrpSpPr>
                  <a:grpSpLocks/>
                </p:cNvGrpSpPr>
                <p:nvPr/>
              </p:nvGrpSpPr>
              <p:grpSpPr bwMode="auto">
                <a:xfrm>
                  <a:off x="5697948" y="4391526"/>
                  <a:ext cx="1370358" cy="1599079"/>
                  <a:chOff x="5697948" y="4391526"/>
                  <a:chExt cx="1370358" cy="1599079"/>
                </a:xfrm>
              </p:grpSpPr>
              <p:pic>
                <p:nvPicPr>
                  <p:cNvPr id="68682" name="Image 176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697948" y="4653136"/>
                    <a:ext cx="1370358" cy="13374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8683" name="ZoneTexte 1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97948" y="4391526"/>
                    <a:ext cx="1370358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fr-FR" sz="1400">
                        <a:solidFill>
                          <a:srgbClr val="FFFFFF"/>
                        </a:solidFill>
                      </a:rPr>
                      <a:t>Avec la ville de de </a:t>
                    </a:r>
                  </a:p>
                </p:txBody>
              </p:sp>
            </p:grpSp>
          </p:grpSp>
          <p:sp>
            <p:nvSpPr>
              <p:cNvPr id="68650" name="Rectangle 19"/>
              <p:cNvSpPr>
                <a:spLocks noChangeArrowheads="1"/>
              </p:cNvSpPr>
              <p:nvPr/>
            </p:nvSpPr>
            <p:spPr bwMode="auto">
              <a:xfrm>
                <a:off x="3649663" y="714375"/>
                <a:ext cx="5480050" cy="1790700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1" name="Rectangle 5"/>
              <p:cNvSpPr>
                <a:spLocks noChangeArrowheads="1"/>
              </p:cNvSpPr>
              <p:nvPr/>
            </p:nvSpPr>
            <p:spPr bwMode="auto">
              <a:xfrm>
                <a:off x="1857375" y="2505075"/>
                <a:ext cx="3608388" cy="359886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2" name="Rectangle 10"/>
              <p:cNvSpPr>
                <a:spLocks noChangeArrowheads="1"/>
              </p:cNvSpPr>
              <p:nvPr/>
            </p:nvSpPr>
            <p:spPr bwMode="auto">
              <a:xfrm>
                <a:off x="6484938" y="714375"/>
                <a:ext cx="2665412" cy="1833563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3" name="Rectangle 11"/>
              <p:cNvSpPr>
                <a:spLocks noChangeArrowheads="1"/>
              </p:cNvSpPr>
              <p:nvPr/>
            </p:nvSpPr>
            <p:spPr bwMode="auto">
              <a:xfrm>
                <a:off x="0" y="2505075"/>
                <a:ext cx="1858963" cy="3609975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4" name="Rectangle 12"/>
              <p:cNvSpPr>
                <a:spLocks noChangeArrowheads="1"/>
              </p:cNvSpPr>
              <p:nvPr/>
            </p:nvSpPr>
            <p:spPr bwMode="auto">
              <a:xfrm>
                <a:off x="1858964" y="4281488"/>
                <a:ext cx="7289800" cy="1822450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pic>
            <p:nvPicPr>
              <p:cNvPr id="68655" name="Image 149" descr="les acteurs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19400" y="2505075"/>
                <a:ext cx="1863725" cy="179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656" name="Rectangle 8"/>
              <p:cNvSpPr>
                <a:spLocks noChangeArrowheads="1"/>
              </p:cNvSpPr>
              <p:nvPr/>
            </p:nvSpPr>
            <p:spPr bwMode="auto">
              <a:xfrm>
                <a:off x="5457825" y="2505075"/>
                <a:ext cx="3695700" cy="178752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643" name="Text Box 55"/>
            <p:cNvSpPr txBox="1">
              <a:spLocks noChangeArrowheads="1"/>
            </p:cNvSpPr>
            <p:nvPr/>
          </p:nvSpPr>
          <p:spPr bwMode="auto">
            <a:xfrm>
              <a:off x="5443538" y="2586038"/>
              <a:ext cx="3683000" cy="15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>
                  <a:solidFill>
                    <a:srgbClr val="FFFFFF"/>
                  </a:solidFill>
                </a:rPr>
                <a:t>Association française de seniors bénévoles</a:t>
              </a:r>
            </a:p>
          </p:txBody>
        </p:sp>
        <p:sp>
          <p:nvSpPr>
            <p:cNvPr id="68644" name="Text Box 59"/>
            <p:cNvSpPr txBox="1">
              <a:spLocks noChangeArrowheads="1"/>
            </p:cNvSpPr>
            <p:nvPr/>
          </p:nvSpPr>
          <p:spPr bwMode="auto">
            <a:xfrm>
              <a:off x="1763688" y="4800174"/>
              <a:ext cx="7080275" cy="12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eaLnBrk="0" hangingPunct="0"/>
              <a:r>
                <a:rPr lang="fr-FR" sz="2400" b="1">
                  <a:solidFill>
                    <a:schemeClr val="bg1"/>
                  </a:solidFill>
                  <a:latin typeface="Arial Narrow" pitchFamily="34" charset="0"/>
                </a:rPr>
                <a:t>Association loi de 1901 – Reconnue d’utilité publique </a:t>
              </a:r>
            </a:p>
            <a:p>
              <a:pPr eaLnBrk="0" hangingPunct="0"/>
              <a:r>
                <a:rPr lang="fr-FR" sz="2000" b="1">
                  <a:solidFill>
                    <a:schemeClr val="bg1"/>
                  </a:solidFill>
                  <a:latin typeface="Arial Narrow" pitchFamily="34" charset="0"/>
                </a:rPr>
                <a:t>Agrée par le Ministère de </a:t>
              </a:r>
              <a:br>
                <a:rPr lang="fr-FR" sz="2000" b="1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fr-FR" sz="2000" b="1">
                  <a:solidFill>
                    <a:schemeClr val="bg1"/>
                  </a:solidFill>
                  <a:latin typeface="Arial Narrow" pitchFamily="34" charset="0"/>
                </a:rPr>
                <a:t>l’Education Nationale pour son concours à l’enseignement pub</a:t>
              </a:r>
            </a:p>
            <a:p>
              <a:pPr eaLnBrk="0" hangingPunct="0"/>
              <a:r>
                <a:rPr lang="fr-FR" sz="1400">
                  <a:solidFill>
                    <a:schemeClr val="bg1"/>
                  </a:solidFill>
                  <a:latin typeface="Arial Narrow" pitchFamily="34" charset="0"/>
                </a:rPr>
                <a:t>Siège : 8 rue Ambroise Thomas 75009 PARIS</a:t>
              </a:r>
              <a:endParaRPr lang="fr-FR" sz="2400" i="1">
                <a:solidFill>
                  <a:schemeClr val="bg1"/>
                </a:solidFill>
              </a:endParaRPr>
            </a:p>
          </p:txBody>
        </p:sp>
        <p:pic>
          <p:nvPicPr>
            <p:cNvPr id="68645" name="Picture 83" descr="mai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40113" y="2506663"/>
              <a:ext cx="2017712" cy="18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46" name="Rectangle 10"/>
            <p:cNvSpPr>
              <a:spLocks noChangeArrowheads="1"/>
            </p:cNvSpPr>
            <p:nvPr/>
          </p:nvSpPr>
          <p:spPr bwMode="auto">
            <a:xfrm>
              <a:off x="3649662" y="714375"/>
              <a:ext cx="5489576" cy="1811884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5" rIns="91431" bIns="45715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68647" name="Image 14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33" y="849313"/>
              <a:ext cx="299085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" name="Rectangle 142"/>
            <p:cNvSpPr/>
            <p:nvPr/>
          </p:nvSpPr>
          <p:spPr>
            <a:xfrm>
              <a:off x="-17463" y="704850"/>
              <a:ext cx="5526088" cy="18208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136" name="Image 1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3763" y="835025"/>
            <a:ext cx="2990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-46038" y="0"/>
            <a:ext cx="9147176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>
              <a:solidFill>
                <a:srgbClr val="FFFFFF"/>
              </a:solidFill>
            </a:endParaRPr>
          </a:p>
        </p:txBody>
      </p:sp>
      <p:sp>
        <p:nvSpPr>
          <p:cNvPr id="68612" name="Rectangle 41"/>
          <p:cNvSpPr>
            <a:spLocks noChangeArrowheads="1"/>
          </p:cNvSpPr>
          <p:nvPr/>
        </p:nvSpPr>
        <p:spPr bwMode="auto">
          <a:xfrm>
            <a:off x="3859213" y="3309938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ctions de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8613" name="Rectangle 42"/>
          <p:cNvSpPr>
            <a:spLocks noChangeArrowheads="1"/>
          </p:cNvSpPr>
          <p:nvPr/>
        </p:nvSpPr>
        <p:spPr bwMode="auto">
          <a:xfrm>
            <a:off x="3859213" y="3476625"/>
            <a:ext cx="1411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28B91"/>
                </a:solidFill>
              </a:rPr>
              <a:t>enévoles pour la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8614" name="Rectangle 43"/>
          <p:cNvSpPr>
            <a:spLocks noChangeArrowheads="1"/>
          </p:cNvSpPr>
          <p:nvPr/>
        </p:nvSpPr>
        <p:spPr bwMode="auto">
          <a:xfrm>
            <a:off x="3859213" y="3643313"/>
            <a:ext cx="136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oopération et le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8615" name="Rectangle 44"/>
          <p:cNvSpPr>
            <a:spLocks noChangeArrowheads="1"/>
          </p:cNvSpPr>
          <p:nvPr/>
        </p:nvSpPr>
        <p:spPr bwMode="auto">
          <a:xfrm>
            <a:off x="3716338" y="32623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8616" name="Rectangle 45"/>
          <p:cNvSpPr>
            <a:spLocks noChangeArrowheads="1"/>
          </p:cNvSpPr>
          <p:nvPr/>
        </p:nvSpPr>
        <p:spPr bwMode="auto">
          <a:xfrm>
            <a:off x="3706813" y="3452813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b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8617" name="Rectangle 46"/>
          <p:cNvSpPr>
            <a:spLocks noChangeArrowheads="1"/>
          </p:cNvSpPr>
          <p:nvPr/>
        </p:nvSpPr>
        <p:spPr bwMode="auto">
          <a:xfrm>
            <a:off x="3706813" y="3595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c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8618" name="Rectangle 47"/>
          <p:cNvSpPr>
            <a:spLocks noChangeArrowheads="1"/>
          </p:cNvSpPr>
          <p:nvPr/>
        </p:nvSpPr>
        <p:spPr bwMode="auto">
          <a:xfrm>
            <a:off x="3706813" y="3786188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2E2C2C"/>
                </a:solidFill>
              </a:rPr>
              <a:t>d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8619" name="Rectangle 48"/>
          <p:cNvSpPr>
            <a:spLocks noChangeArrowheads="1"/>
          </p:cNvSpPr>
          <p:nvPr/>
        </p:nvSpPr>
        <p:spPr bwMode="auto">
          <a:xfrm>
            <a:off x="3859213" y="3833813"/>
            <a:ext cx="1190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808487"/>
                </a:solidFill>
              </a:rPr>
              <a:t>éveloppement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68620" name="Image 95" descr="monde-transpar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2643188"/>
            <a:ext cx="11620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Rectangle 53"/>
          <p:cNvSpPr>
            <a:spLocks noChangeArrowheads="1"/>
          </p:cNvSpPr>
          <p:nvPr/>
        </p:nvSpPr>
        <p:spPr bwMode="auto">
          <a:xfrm>
            <a:off x="3219450" y="3344863"/>
            <a:ext cx="43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R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8622" name="Rectangle 51"/>
          <p:cNvSpPr>
            <a:spLocks noChangeArrowheads="1"/>
          </p:cNvSpPr>
          <p:nvPr/>
        </p:nvSpPr>
        <p:spPr bwMode="auto">
          <a:xfrm>
            <a:off x="1858963" y="3344863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A</a:t>
            </a:r>
            <a:endParaRPr lang="fr-FR">
              <a:solidFill>
                <a:srgbClr val="7F7F7F"/>
              </a:solidFill>
            </a:endParaRPr>
          </a:p>
        </p:txBody>
      </p:sp>
      <p:sp>
        <p:nvSpPr>
          <p:cNvPr id="68623" name="Rectangle 52"/>
          <p:cNvSpPr>
            <a:spLocks noChangeArrowheads="1"/>
          </p:cNvSpPr>
          <p:nvPr/>
        </p:nvSpPr>
        <p:spPr bwMode="auto">
          <a:xfrm>
            <a:off x="2359025" y="3327400"/>
            <a:ext cx="58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5400" b="1">
                <a:solidFill>
                  <a:srgbClr val="3F403F"/>
                </a:solidFill>
                <a:latin typeface="Futura Md BT"/>
              </a:rPr>
              <a:t>G</a:t>
            </a:r>
            <a:endParaRPr lang="fr-FR">
              <a:solidFill>
                <a:srgbClr val="7F7F7F"/>
              </a:solidFill>
            </a:endParaRPr>
          </a:p>
        </p:txBody>
      </p:sp>
      <p:grpSp>
        <p:nvGrpSpPr>
          <p:cNvPr id="68624" name="Group 55"/>
          <p:cNvGrpSpPr>
            <a:grpSpLocks/>
          </p:cNvGrpSpPr>
          <p:nvPr/>
        </p:nvGrpSpPr>
        <p:grpSpPr bwMode="auto">
          <a:xfrm>
            <a:off x="2992438" y="3246438"/>
            <a:ext cx="134937" cy="1028700"/>
            <a:chOff x="1915" y="2067"/>
            <a:chExt cx="102" cy="648"/>
          </a:xfrm>
        </p:grpSpPr>
        <p:sp>
          <p:nvSpPr>
            <p:cNvPr id="68640" name="Freeform 49"/>
            <p:cNvSpPr>
              <a:spLocks/>
            </p:cNvSpPr>
            <p:nvPr/>
          </p:nvSpPr>
          <p:spPr bwMode="auto">
            <a:xfrm>
              <a:off x="1921" y="2193"/>
              <a:ext cx="90" cy="522"/>
            </a:xfrm>
            <a:custGeom>
              <a:avLst/>
              <a:gdLst>
                <a:gd name="T0" fmla="*/ 0 w 15"/>
                <a:gd name="T1" fmla="*/ 2147483647 h 87"/>
                <a:gd name="T2" fmla="*/ 2147483647 w 15"/>
                <a:gd name="T3" fmla="*/ 2147483647 h 87"/>
                <a:gd name="T4" fmla="*/ 2147483647 w 15"/>
                <a:gd name="T5" fmla="*/ 2147483647 h 87"/>
                <a:gd name="T6" fmla="*/ 2147483647 w 15"/>
                <a:gd name="T7" fmla="*/ 2147483647 h 87"/>
                <a:gd name="T8" fmla="*/ 0 w 15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5"/>
                  </a:moveTo>
                  <a:cubicBezTo>
                    <a:pt x="2" y="0"/>
                    <a:pt x="14" y="1"/>
                    <a:pt x="15" y="5"/>
                  </a:cubicBezTo>
                  <a:lnTo>
                    <a:pt x="15" y="74"/>
                  </a:lnTo>
                  <a:lnTo>
                    <a:pt x="1" y="87"/>
                  </a:lnTo>
                  <a:cubicBezTo>
                    <a:pt x="1" y="61"/>
                    <a:pt x="0" y="31"/>
                    <a:pt x="0" y="5"/>
                  </a:cubicBezTo>
                  <a:close/>
                </a:path>
              </a:pathLst>
            </a:cu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41" name="Oval 50"/>
            <p:cNvSpPr>
              <a:spLocks noChangeArrowheads="1"/>
            </p:cNvSpPr>
            <p:nvPr/>
          </p:nvSpPr>
          <p:spPr bwMode="auto">
            <a:xfrm>
              <a:off x="1915" y="2067"/>
              <a:ext cx="102" cy="90"/>
            </a:xfrm>
            <a:prstGeom prst="ellipse">
              <a:avLst/>
            </a:prstGeom>
            <a:solidFill>
              <a:srgbClr val="3F40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68625" name="Text Box 55"/>
          <p:cNvSpPr txBox="1">
            <a:spLocks noChangeArrowheads="1"/>
          </p:cNvSpPr>
          <p:nvPr/>
        </p:nvSpPr>
        <p:spPr bwMode="auto">
          <a:xfrm>
            <a:off x="5443538" y="2586038"/>
            <a:ext cx="3683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FFFFFF"/>
                </a:solidFill>
              </a:rPr>
              <a:t>Association française de seniors bénévoles</a:t>
            </a:r>
          </a:p>
        </p:txBody>
      </p:sp>
      <p:sp>
        <p:nvSpPr>
          <p:cNvPr id="68626" name="Rectangle 45"/>
          <p:cNvSpPr>
            <a:spLocks noChangeArrowheads="1"/>
          </p:cNvSpPr>
          <p:nvPr/>
        </p:nvSpPr>
        <p:spPr bwMode="auto">
          <a:xfrm>
            <a:off x="4259263" y="2490788"/>
            <a:ext cx="4895850" cy="1784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68627" name="Picture 3" descr="reunion02 cop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0700" y="2501900"/>
            <a:ext cx="24511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4262438"/>
            <a:ext cx="7315200" cy="185261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9" name="Text Box 83"/>
          <p:cNvSpPr txBox="1">
            <a:spLocks noChangeArrowheads="1"/>
          </p:cNvSpPr>
          <p:nvPr/>
        </p:nvSpPr>
        <p:spPr bwMode="auto">
          <a:xfrm>
            <a:off x="4275138" y="4560888"/>
            <a:ext cx="4681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</a:rPr>
              <a:t>LES ATOUTS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</a:rPr>
              <a:t>DÉLÉGATION DÉPARTEMENTALE DU VAR</a:t>
            </a:r>
          </a:p>
        </p:txBody>
      </p:sp>
      <p:sp>
        <p:nvSpPr>
          <p:cNvPr id="103" name="Text Box 82"/>
          <p:cNvSpPr txBox="1">
            <a:spLocks noChangeArrowheads="1"/>
          </p:cNvSpPr>
          <p:nvPr/>
        </p:nvSpPr>
        <p:spPr bwMode="auto">
          <a:xfrm>
            <a:off x="9525" y="1033463"/>
            <a:ext cx="398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3600" b="1"/>
              <a:t>Nos activités dans le Var</a:t>
            </a:r>
          </a:p>
        </p:txBody>
      </p:sp>
      <p:pic>
        <p:nvPicPr>
          <p:cNvPr id="105" name="Picture 48" descr="etranger01 cop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0375" y="738188"/>
            <a:ext cx="25241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43388" y="731838"/>
            <a:ext cx="25463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3975" y="1671638"/>
            <a:ext cx="14509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Rectangle 11"/>
          <p:cNvSpPr>
            <a:spLocks noChangeArrowheads="1"/>
          </p:cNvSpPr>
          <p:nvPr/>
        </p:nvSpPr>
        <p:spPr bwMode="auto">
          <a:xfrm>
            <a:off x="-17463" y="2505075"/>
            <a:ext cx="4276726" cy="35972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6400" y="730250"/>
            <a:ext cx="2552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ZoneTexte 109"/>
          <p:cNvSpPr txBox="1"/>
          <p:nvPr/>
        </p:nvSpPr>
        <p:spPr>
          <a:xfrm>
            <a:off x="250825" y="2852738"/>
            <a:ext cx="3189288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DES MISSIONS DANS LE MONDE: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Projet de Solidarité Internationale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433888" y="2568575"/>
            <a:ext cx="4433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Réfection d’un orphelinat en Roumanie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410075" y="3324225"/>
            <a:ext cx="4745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Alphabétisation des enfants pygmées du Congo – Brazzaville</a:t>
            </a:r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1163" y="730250"/>
            <a:ext cx="2568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9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8" grpId="0" animBg="1"/>
      <p:bldP spid="110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887</Words>
  <Application>Microsoft Office PowerPoint</Application>
  <PresentationFormat>Affichage à l'écran (4:3)</PresentationFormat>
  <Paragraphs>317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43</vt:i4>
      </vt:variant>
      <vt:variant>
        <vt:lpstr>Titres des diapositives</vt:lpstr>
      </vt:variant>
      <vt:variant>
        <vt:i4>11</vt:i4>
      </vt:variant>
    </vt:vector>
  </HeadingPairs>
  <TitlesOfParts>
    <vt:vector size="58" baseType="lpstr">
      <vt:lpstr>Calibri</vt:lpstr>
      <vt:lpstr>Arial</vt:lpstr>
      <vt:lpstr>Futura Md BT</vt:lpstr>
      <vt:lpstr>Arial Narrow</vt:lpstr>
      <vt:lpstr>Thème Office</vt:lpstr>
      <vt:lpstr>Modèle par défaut</vt:lpstr>
      <vt:lpstr>1_Modèle par défaut</vt:lpstr>
      <vt:lpstr>2_Modèle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2_Modèle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helene</dc:creator>
  <cp:lastModifiedBy>lionel</cp:lastModifiedBy>
  <cp:revision>64</cp:revision>
  <dcterms:created xsi:type="dcterms:W3CDTF">2013-04-02T15:48:20Z</dcterms:created>
  <dcterms:modified xsi:type="dcterms:W3CDTF">2013-04-15T06:45:47Z</dcterms:modified>
</cp:coreProperties>
</file>