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9" r:id="rId2"/>
    <p:sldId id="268" r:id="rId3"/>
    <p:sldId id="257" r:id="rId4"/>
    <p:sldId id="258" r:id="rId5"/>
    <p:sldId id="273" r:id="rId6"/>
    <p:sldId id="260" r:id="rId7"/>
    <p:sldId id="274" r:id="rId8"/>
    <p:sldId id="263" r:id="rId9"/>
    <p:sldId id="264" r:id="rId10"/>
    <p:sldId id="265" r:id="rId11"/>
    <p:sldId id="266" r:id="rId12"/>
    <p:sldId id="267" r:id="rId13"/>
    <p:sldId id="271" r:id="rId14"/>
    <p:sldId id="272" r:id="rId15"/>
    <p:sldId id="276" r:id="rId16"/>
    <p:sldId id="277" r:id="rId17"/>
    <p:sldId id="278" r:id="rId18"/>
    <p:sldId id="279" r:id="rId19"/>
    <p:sldId id="280" r:id="rId20"/>
    <p:sldId id="281" r:id="rId21"/>
    <p:sldId id="282" r:id="rId22"/>
    <p:sldId id="28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1" d="100"/>
          <a:sy n="111" d="100"/>
        </p:scale>
        <p:origin x="-816" y="-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75182C-DF76-40E4-B61F-58964EAA8F3A}" type="datetimeFigureOut">
              <a:rPr lang="fr-FR" smtClean="0"/>
              <a:pPr/>
              <a:t>8/04/13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75182C-DF76-40E4-B61F-58964EAA8F3A}" type="datetimeFigureOut">
              <a:rPr lang="fr-FR" smtClean="0"/>
              <a:pPr/>
              <a:t>8/04/13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175182C-DF76-40E4-B61F-58964EAA8F3A}" type="datetimeFigureOut">
              <a:rPr lang="fr-FR" smtClean="0"/>
              <a:pPr/>
              <a:t>8/04/13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75182C-DF76-40E4-B61F-58964EAA8F3A}" type="datetimeFigureOut">
              <a:rPr lang="fr-FR" smtClean="0"/>
              <a:pPr/>
              <a:t>8/04/13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75182C-DF76-40E4-B61F-58964EAA8F3A}" type="datetimeFigureOut">
              <a:rPr lang="fr-FR" smtClean="0"/>
              <a:pPr/>
              <a:t>8/04/13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75182C-DF76-40E4-B61F-58964EAA8F3A}" type="datetimeFigureOut">
              <a:rPr lang="fr-FR" smtClean="0"/>
              <a:pPr/>
              <a:t>8/04/13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0AE814-0E51-4248-BD84-99453EEB047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5182C-DF76-40E4-B61F-58964EAA8F3A}" type="datetimeFigureOut">
              <a:rPr lang="fr-FR" smtClean="0"/>
              <a:pPr/>
              <a:t>8/04/13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E814-0E51-4248-BD84-99453EEB047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fr.wikipedia.org/wiki/Ao%C3%BBt_1901" TargetMode="External"/><Relationship Id="rId12" Type="http://schemas.openxmlformats.org/officeDocument/2006/relationships/hyperlink" Target="http://fr.wikipedia.org/wiki/D%C3%A9partement_fran%C3%A7ais" TargetMode="External"/><Relationship Id="rId13" Type="http://schemas.openxmlformats.org/officeDocument/2006/relationships/hyperlink" Target="http://fr.wikipedia.org/wiki/Bas-Rhin" TargetMode="External"/><Relationship Id="rId14" Type="http://schemas.openxmlformats.org/officeDocument/2006/relationships/hyperlink" Target="http://fr.wikipedia.org/wiki/Haut-Rhin" TargetMode="External"/><Relationship Id="rId15" Type="http://schemas.openxmlformats.org/officeDocument/2006/relationships/hyperlink" Target="http://fr.wikipedia.org/wiki/Moselle_(d%C3%A9partement)" TargetMode="External"/><Relationship Id="rId16" Type="http://schemas.openxmlformats.org/officeDocument/2006/relationships/hyperlink" Target="http://fr.wikipedia.org/wiki/Droit_local_en_Alsace_et_en_Moselle" TargetMode="Externa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r.wikipedia.org/wiki/Droit_des_associations_en_France" TargetMode="External"/><Relationship Id="rId4" Type="http://schemas.openxmlformats.org/officeDocument/2006/relationships/hyperlink" Target="http://fr.wikipedia.org/wiki/France" TargetMode="External"/><Relationship Id="rId5" Type="http://schemas.openxmlformats.org/officeDocument/2006/relationships/hyperlink" Target="http://fr.wikipedia.org/wiki/Association_%C3%A0_but_non_lucratif" TargetMode="External"/><Relationship Id="rId6" Type="http://schemas.openxmlformats.org/officeDocument/2006/relationships/hyperlink" Target="http://fr.wikipedia.org/wiki/1er_juillet" TargetMode="External"/><Relationship Id="rId7" Type="http://schemas.openxmlformats.org/officeDocument/2006/relationships/hyperlink" Target="http://fr.wikipedia.org/wiki/Juillet_1901" TargetMode="External"/><Relationship Id="rId8" Type="http://schemas.openxmlformats.org/officeDocument/2006/relationships/hyperlink" Target="http://fr.wikipedia.org/wiki/1901_en_France" TargetMode="External"/><Relationship Id="rId9" Type="http://schemas.openxmlformats.org/officeDocument/2006/relationships/hyperlink" Target="http://fr.wikipedia.org/wiki/Pierre_Waldeck-Rousseau" TargetMode="External"/><Relationship Id="rId10" Type="http://schemas.openxmlformats.org/officeDocument/2006/relationships/hyperlink" Target="http://fr.wikipedia.org/wiki/16_ao%C3%BB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fr.wikipedia.org/wiki/D%C3%A9claration_des_droits_de_l'homme_et_du_citoyen_de_1789" TargetMode="External"/><Relationship Id="rId4" Type="http://schemas.openxmlformats.org/officeDocument/2006/relationships/hyperlink" Target="http://fr.wikipedia.org/wiki/Constitution_fran%C3%A7aise_de_1848" TargetMode="External"/><Relationship Id="rId5" Type="http://schemas.openxmlformats.org/officeDocument/2006/relationships/hyperlink" Target="http://fr.wikipedia.org/wiki/Janvier_2006" TargetMode="External"/><Relationship Id="rId6" Type="http://schemas.openxmlformats.org/officeDocument/2006/relationships/hyperlink" Target="http://fr.wikipedia.org/wiki/2006" TargetMode="External"/><Relationship Id="rId7" Type="http://schemas.openxmlformats.org/officeDocument/2006/relationships/hyperlink" Target="http://fr.wikipedia.org/wiki/Million"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2051720" y="260648"/>
            <a:ext cx="4392488" cy="369332"/>
          </a:xfrm>
          <a:prstGeom prst="rect">
            <a:avLst/>
          </a:prstGeom>
          <a:noFill/>
        </p:spPr>
        <p:txBody>
          <a:bodyPr wrap="square" rtlCol="0">
            <a:spAutoFit/>
          </a:bodyPr>
          <a:lstStyle/>
          <a:p>
            <a:r>
              <a:rPr lang="fr-FR" dirty="0" smtClean="0"/>
              <a:t>AMPLEUR DE LA LOI 1901</a:t>
            </a:r>
            <a:endParaRPr lang="fr-FR" dirty="0"/>
          </a:p>
        </p:txBody>
      </p:sp>
      <p:sp>
        <p:nvSpPr>
          <p:cNvPr id="9" name="ZoneTexte 8"/>
          <p:cNvSpPr txBox="1"/>
          <p:nvPr/>
        </p:nvSpPr>
        <p:spPr>
          <a:xfrm>
            <a:off x="539552" y="1196752"/>
            <a:ext cx="7056784" cy="3785652"/>
          </a:xfrm>
          <a:prstGeom prst="rect">
            <a:avLst/>
          </a:prstGeom>
          <a:noFill/>
        </p:spPr>
        <p:txBody>
          <a:bodyPr wrap="square" rtlCol="0">
            <a:spAutoFit/>
          </a:bodyPr>
          <a:lstStyle/>
          <a:p>
            <a:pPr algn="just"/>
            <a:r>
              <a:rPr lang="fr-FR" sz="2400" dirty="0" smtClean="0"/>
              <a:t>En </a:t>
            </a:r>
            <a:r>
              <a:rPr lang="fr-FR" sz="2400" dirty="0" smtClean="0">
                <a:hlinkClick r:id="rId3" action="ppaction://hlinkfile" tooltip="Droit des associations en France"/>
              </a:rPr>
              <a:t>droit des associations</a:t>
            </a:r>
            <a:r>
              <a:rPr lang="fr-FR" sz="2400" dirty="0" smtClean="0"/>
              <a:t>, une </a:t>
            </a:r>
            <a:r>
              <a:rPr lang="fr-FR" sz="2400" b="1" dirty="0" smtClean="0"/>
              <a:t>association loi de 1901</a:t>
            </a:r>
            <a:r>
              <a:rPr lang="fr-FR" sz="2400" dirty="0" smtClean="0"/>
              <a:t> est, en </a:t>
            </a:r>
            <a:r>
              <a:rPr lang="fr-FR" sz="2400" dirty="0" smtClean="0">
                <a:hlinkClick r:id="rId4" action="ppaction://hlinkfile" tooltip="France"/>
              </a:rPr>
              <a:t>France</a:t>
            </a:r>
            <a:r>
              <a:rPr lang="fr-FR" sz="2400" dirty="0" smtClean="0"/>
              <a:t> et dans de nombreux pays colonisés à l'époque par la France, une </a:t>
            </a:r>
            <a:r>
              <a:rPr lang="fr-FR" sz="2400" dirty="0" smtClean="0">
                <a:hlinkClick r:id="rId5" action="ppaction://hlinkfile" tooltip="Association à but non lucratif"/>
              </a:rPr>
              <a:t>association à but non lucratif</a:t>
            </a:r>
            <a:r>
              <a:rPr lang="fr-FR" sz="2400" dirty="0" smtClean="0"/>
              <a:t> qui relève de la loi du </a:t>
            </a:r>
            <a:r>
              <a:rPr lang="fr-FR" sz="2400" dirty="0" smtClean="0">
                <a:hlinkClick r:id="rId6" action="ppaction://hlinkfile" tooltip="1er juillet"/>
              </a:rPr>
              <a:t>1</a:t>
            </a:r>
            <a:r>
              <a:rPr lang="fr-FR" sz="2400" baseline="30000" dirty="0" smtClean="0">
                <a:hlinkClick r:id="rId6" action="ppaction://hlinkfile" tooltip="1er juillet"/>
              </a:rPr>
              <a:t>er</a:t>
            </a:r>
            <a:r>
              <a:rPr lang="fr-FR" sz="2400" dirty="0" smtClean="0"/>
              <a:t> </a:t>
            </a:r>
            <a:r>
              <a:rPr lang="fr-FR" sz="2400" dirty="0" smtClean="0">
                <a:hlinkClick r:id="rId7" action="ppaction://hlinkfile" tooltip="Juillet 1901"/>
              </a:rPr>
              <a:t>juillet</a:t>
            </a:r>
            <a:r>
              <a:rPr lang="fr-FR" sz="2400" dirty="0" smtClean="0"/>
              <a:t> </a:t>
            </a:r>
            <a:r>
              <a:rPr lang="fr-FR" sz="2400" dirty="0" smtClean="0">
                <a:hlinkClick r:id="rId8" action="ppaction://hlinkfile" tooltip="1901 en France"/>
              </a:rPr>
              <a:t>1901</a:t>
            </a:r>
            <a:r>
              <a:rPr lang="fr-FR" sz="2400" dirty="0" smtClean="0"/>
              <a:t> mise en place par </a:t>
            </a:r>
            <a:r>
              <a:rPr lang="fr-FR" sz="2400" dirty="0" smtClean="0">
                <a:hlinkClick r:id="rId9" action="ppaction://hlinkfile" tooltip="Pierre Waldeck-Rousseau"/>
              </a:rPr>
              <a:t>Waldeck-Rousseau</a:t>
            </a:r>
            <a:r>
              <a:rPr lang="fr-FR" sz="2400" dirty="0" smtClean="0"/>
              <a:t> (ancien ministre de l'Intérieur, alors président du Conseil) et du décret du </a:t>
            </a:r>
            <a:r>
              <a:rPr lang="fr-FR" sz="2400" dirty="0" smtClean="0">
                <a:hlinkClick r:id="rId10" action="ppaction://hlinkfile" tooltip="16 août"/>
              </a:rPr>
              <a:t>16</a:t>
            </a:r>
            <a:r>
              <a:rPr lang="fr-FR" sz="2400" dirty="0" smtClean="0"/>
              <a:t> </a:t>
            </a:r>
            <a:r>
              <a:rPr lang="fr-FR" sz="2400" dirty="0" smtClean="0">
                <a:hlinkClick r:id="rId11" action="ppaction://hlinkfile" tooltip="Août 1901"/>
              </a:rPr>
              <a:t>août</a:t>
            </a:r>
            <a:r>
              <a:rPr lang="fr-FR" sz="2400" dirty="0" smtClean="0"/>
              <a:t> </a:t>
            </a:r>
            <a:r>
              <a:rPr lang="fr-FR" sz="2400" dirty="0" smtClean="0">
                <a:hlinkClick r:id="rId8" action="ppaction://hlinkfile" tooltip="1901 en France"/>
              </a:rPr>
              <a:t>1901</a:t>
            </a:r>
            <a:r>
              <a:rPr lang="fr-FR" sz="2400" dirty="0" smtClean="0"/>
              <a:t>. Ces dispositions ne concernent toutefois pas les associations ayant leur siège dans les trois </a:t>
            </a:r>
            <a:r>
              <a:rPr lang="fr-FR" sz="2400" dirty="0" smtClean="0">
                <a:hlinkClick r:id="rId12" action="ppaction://hlinkfile" tooltip="Département français"/>
              </a:rPr>
              <a:t>départements</a:t>
            </a:r>
            <a:r>
              <a:rPr lang="fr-FR" sz="2400" dirty="0" smtClean="0"/>
              <a:t> du </a:t>
            </a:r>
            <a:r>
              <a:rPr lang="fr-FR" sz="2400" dirty="0" smtClean="0">
                <a:hlinkClick r:id="rId13" action="ppaction://hlinkfile" tooltip="Bas-Rhin"/>
              </a:rPr>
              <a:t>Bas-Rhin</a:t>
            </a:r>
            <a:r>
              <a:rPr lang="fr-FR" sz="2400" dirty="0" smtClean="0"/>
              <a:t>, du </a:t>
            </a:r>
            <a:r>
              <a:rPr lang="fr-FR" sz="2400" dirty="0" smtClean="0">
                <a:hlinkClick r:id="rId14" action="ppaction://hlinkfile" tooltip="Haut-Rhin"/>
              </a:rPr>
              <a:t>Haut-Rhin</a:t>
            </a:r>
            <a:r>
              <a:rPr lang="fr-FR" sz="2400" dirty="0" smtClean="0"/>
              <a:t> et de la </a:t>
            </a:r>
            <a:r>
              <a:rPr lang="fr-FR" sz="2400" dirty="0" smtClean="0">
                <a:hlinkClick r:id="rId15" action="ppaction://hlinkfile" tooltip="Moselle (département)"/>
              </a:rPr>
              <a:t>Moselle</a:t>
            </a:r>
            <a:r>
              <a:rPr lang="fr-FR" sz="2400" dirty="0" smtClean="0"/>
              <a:t> qui sont, quant à elles, régies par le </a:t>
            </a:r>
            <a:r>
              <a:rPr lang="fr-FR" sz="2400" dirty="0" smtClean="0">
                <a:hlinkClick r:id="rId16" action="ppaction://hlinkfile" tooltip="Droit local en Alsace et en Moselle"/>
              </a:rPr>
              <a:t>droit local</a:t>
            </a:r>
            <a:r>
              <a:rPr lang="fr-FR" sz="2400" dirty="0" smtClean="0"/>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10</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755576" y="548680"/>
            <a:ext cx="6552728" cy="369332"/>
          </a:xfrm>
          <a:prstGeom prst="rect">
            <a:avLst/>
          </a:prstGeom>
          <a:noFill/>
        </p:spPr>
        <p:txBody>
          <a:bodyPr wrap="square" rtlCol="0">
            <a:spAutoFit/>
          </a:bodyPr>
          <a:lstStyle/>
          <a:p>
            <a:r>
              <a:rPr lang="fr-FR" dirty="0" smtClean="0"/>
              <a:t>L’ASSEMBLEE GENERALE</a:t>
            </a:r>
            <a:endParaRPr lang="fr-FR" dirty="0"/>
          </a:p>
        </p:txBody>
      </p:sp>
      <p:sp>
        <p:nvSpPr>
          <p:cNvPr id="9" name="ZoneTexte 8"/>
          <p:cNvSpPr txBox="1"/>
          <p:nvPr/>
        </p:nvSpPr>
        <p:spPr>
          <a:xfrm>
            <a:off x="971600" y="2339588"/>
            <a:ext cx="5616624" cy="369332"/>
          </a:xfrm>
          <a:prstGeom prst="rect">
            <a:avLst/>
          </a:prstGeom>
          <a:noFill/>
        </p:spPr>
        <p:txBody>
          <a:bodyPr wrap="square" rtlCol="0">
            <a:spAutoFit/>
          </a:bodyPr>
          <a:lstStyle/>
          <a:p>
            <a:pPr>
              <a:buFont typeface="Arial" pitchFamily="34" charset="0"/>
              <a:buChar char="•"/>
            </a:pPr>
            <a:r>
              <a:rPr lang="fr-FR" dirty="0" smtClean="0"/>
              <a:t> convocation</a:t>
            </a:r>
            <a:endParaRPr lang="fr-FR" dirty="0"/>
          </a:p>
        </p:txBody>
      </p:sp>
      <p:sp>
        <p:nvSpPr>
          <p:cNvPr id="10" name="ZoneTexte 9"/>
          <p:cNvSpPr txBox="1"/>
          <p:nvPr/>
        </p:nvSpPr>
        <p:spPr>
          <a:xfrm>
            <a:off x="971600" y="2915652"/>
            <a:ext cx="4824536" cy="369332"/>
          </a:xfrm>
          <a:prstGeom prst="rect">
            <a:avLst/>
          </a:prstGeom>
          <a:noFill/>
        </p:spPr>
        <p:txBody>
          <a:bodyPr wrap="square" rtlCol="0">
            <a:spAutoFit/>
          </a:bodyPr>
          <a:lstStyle/>
          <a:p>
            <a:pPr>
              <a:buFont typeface="Arial" pitchFamily="34" charset="0"/>
              <a:buChar char="•"/>
            </a:pPr>
            <a:r>
              <a:rPr lang="fr-FR" dirty="0" smtClean="0"/>
              <a:t> affichage</a:t>
            </a:r>
            <a:endParaRPr lang="fr-FR" dirty="0"/>
          </a:p>
        </p:txBody>
      </p:sp>
      <p:sp>
        <p:nvSpPr>
          <p:cNvPr id="11" name="ZoneTexte 10"/>
          <p:cNvSpPr txBox="1"/>
          <p:nvPr/>
        </p:nvSpPr>
        <p:spPr>
          <a:xfrm>
            <a:off x="971600" y="3491716"/>
            <a:ext cx="5112568" cy="369332"/>
          </a:xfrm>
          <a:prstGeom prst="rect">
            <a:avLst/>
          </a:prstGeom>
          <a:noFill/>
        </p:spPr>
        <p:txBody>
          <a:bodyPr wrap="square" rtlCol="0">
            <a:spAutoFit/>
          </a:bodyPr>
          <a:lstStyle/>
          <a:p>
            <a:pPr>
              <a:buFont typeface="Arial" pitchFamily="34" charset="0"/>
              <a:buChar char="•"/>
            </a:pPr>
            <a:r>
              <a:rPr lang="fr-FR" dirty="0" smtClean="0"/>
              <a:t> déroulement</a:t>
            </a:r>
            <a:endParaRPr lang="fr-FR" dirty="0"/>
          </a:p>
        </p:txBody>
      </p:sp>
      <p:sp>
        <p:nvSpPr>
          <p:cNvPr id="12" name="ZoneTexte 11"/>
          <p:cNvSpPr txBox="1"/>
          <p:nvPr/>
        </p:nvSpPr>
        <p:spPr>
          <a:xfrm>
            <a:off x="971600" y="4139788"/>
            <a:ext cx="5976664" cy="369332"/>
          </a:xfrm>
          <a:prstGeom prst="rect">
            <a:avLst/>
          </a:prstGeom>
          <a:noFill/>
        </p:spPr>
        <p:txBody>
          <a:bodyPr wrap="square" rtlCol="0">
            <a:spAutoFit/>
          </a:bodyPr>
          <a:lstStyle/>
          <a:p>
            <a:pPr>
              <a:buFont typeface="Arial" pitchFamily="34" charset="0"/>
              <a:buChar char="•"/>
            </a:pPr>
            <a:r>
              <a:rPr lang="fr-FR" dirty="0" smtClean="0"/>
              <a:t> décisions  </a:t>
            </a:r>
            <a:endParaRPr lang="fr-FR" dirty="0"/>
          </a:p>
        </p:txBody>
      </p:sp>
      <p:sp>
        <p:nvSpPr>
          <p:cNvPr id="14" name="ZoneTexte 13"/>
          <p:cNvSpPr txBox="1"/>
          <p:nvPr/>
        </p:nvSpPr>
        <p:spPr>
          <a:xfrm>
            <a:off x="971600" y="1124744"/>
            <a:ext cx="6840760" cy="369332"/>
          </a:xfrm>
          <a:prstGeom prst="rect">
            <a:avLst/>
          </a:prstGeom>
          <a:noFill/>
        </p:spPr>
        <p:txBody>
          <a:bodyPr wrap="square" rtlCol="0">
            <a:spAutoFit/>
          </a:bodyPr>
          <a:lstStyle/>
          <a:p>
            <a:r>
              <a:rPr lang="fr-FR" dirty="0" smtClean="0"/>
              <a:t>C’est elle qui détermine les objectifs annuels de l’association </a:t>
            </a:r>
            <a:endParaRPr lang="fr-F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11</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755576" y="548680"/>
            <a:ext cx="6048672" cy="369332"/>
          </a:xfrm>
          <a:prstGeom prst="rect">
            <a:avLst/>
          </a:prstGeom>
          <a:noFill/>
        </p:spPr>
        <p:txBody>
          <a:bodyPr wrap="square" rtlCol="0">
            <a:spAutoFit/>
          </a:bodyPr>
          <a:lstStyle/>
          <a:p>
            <a:r>
              <a:rPr lang="fr-FR" dirty="0" smtClean="0"/>
              <a:t>LE CONSEIL D’ADMINISTRATION</a:t>
            </a:r>
            <a:endParaRPr lang="fr-FR" dirty="0"/>
          </a:p>
        </p:txBody>
      </p:sp>
      <p:sp>
        <p:nvSpPr>
          <p:cNvPr id="9" name="ZoneTexte 8"/>
          <p:cNvSpPr txBox="1"/>
          <p:nvPr/>
        </p:nvSpPr>
        <p:spPr>
          <a:xfrm>
            <a:off x="971600" y="1484784"/>
            <a:ext cx="5616624" cy="369332"/>
          </a:xfrm>
          <a:prstGeom prst="rect">
            <a:avLst/>
          </a:prstGeom>
          <a:noFill/>
        </p:spPr>
        <p:txBody>
          <a:bodyPr wrap="square" rtlCol="0">
            <a:spAutoFit/>
          </a:bodyPr>
          <a:lstStyle/>
          <a:p>
            <a:pPr>
              <a:buFont typeface="Arial" pitchFamily="34" charset="0"/>
              <a:buChar char="•"/>
            </a:pPr>
            <a:r>
              <a:rPr lang="fr-FR" dirty="0" smtClean="0"/>
              <a:t> son élection</a:t>
            </a:r>
            <a:endParaRPr lang="fr-FR" dirty="0"/>
          </a:p>
        </p:txBody>
      </p:sp>
      <p:sp>
        <p:nvSpPr>
          <p:cNvPr id="10" name="ZoneTexte 9"/>
          <p:cNvSpPr txBox="1"/>
          <p:nvPr/>
        </p:nvSpPr>
        <p:spPr>
          <a:xfrm>
            <a:off x="971600" y="2060848"/>
            <a:ext cx="5328592" cy="369332"/>
          </a:xfrm>
          <a:prstGeom prst="rect">
            <a:avLst/>
          </a:prstGeom>
          <a:noFill/>
        </p:spPr>
        <p:txBody>
          <a:bodyPr wrap="square" rtlCol="0">
            <a:spAutoFit/>
          </a:bodyPr>
          <a:lstStyle/>
          <a:p>
            <a:pPr>
              <a:buFont typeface="Arial" pitchFamily="34" charset="0"/>
              <a:buChar char="•"/>
            </a:pPr>
            <a:r>
              <a:rPr lang="fr-FR" dirty="0" smtClean="0"/>
              <a:t> périodicité des réunions</a:t>
            </a:r>
            <a:endParaRPr lang="fr-FR" dirty="0"/>
          </a:p>
        </p:txBody>
      </p:sp>
      <p:sp>
        <p:nvSpPr>
          <p:cNvPr id="11" name="ZoneTexte 10"/>
          <p:cNvSpPr txBox="1"/>
          <p:nvPr/>
        </p:nvSpPr>
        <p:spPr>
          <a:xfrm>
            <a:off x="971600" y="2636912"/>
            <a:ext cx="5760640" cy="369332"/>
          </a:xfrm>
          <a:prstGeom prst="rect">
            <a:avLst/>
          </a:prstGeom>
          <a:noFill/>
        </p:spPr>
        <p:txBody>
          <a:bodyPr wrap="square" rtlCol="0">
            <a:spAutoFit/>
          </a:bodyPr>
          <a:lstStyle/>
          <a:p>
            <a:pPr>
              <a:buFont typeface="Arial" pitchFamily="34" charset="0"/>
              <a:buChar char="•"/>
            </a:pPr>
            <a:r>
              <a:rPr lang="fr-FR" dirty="0" smtClean="0"/>
              <a:t> contenu des réunions</a:t>
            </a:r>
            <a:endParaRPr lang="fr-FR" dirty="0"/>
          </a:p>
        </p:txBody>
      </p:sp>
      <p:sp>
        <p:nvSpPr>
          <p:cNvPr id="12" name="ZoneTexte 11"/>
          <p:cNvSpPr txBox="1"/>
          <p:nvPr/>
        </p:nvSpPr>
        <p:spPr>
          <a:xfrm>
            <a:off x="971600" y="3212976"/>
            <a:ext cx="5112568" cy="369332"/>
          </a:xfrm>
          <a:prstGeom prst="rect">
            <a:avLst/>
          </a:prstGeom>
          <a:noFill/>
        </p:spPr>
        <p:txBody>
          <a:bodyPr wrap="square" rtlCol="0">
            <a:spAutoFit/>
          </a:bodyPr>
          <a:lstStyle/>
          <a:p>
            <a:pPr>
              <a:buFont typeface="Arial" pitchFamily="34" charset="0"/>
              <a:buChar char="•"/>
            </a:pPr>
            <a:r>
              <a:rPr lang="fr-FR" dirty="0" smtClean="0"/>
              <a:t> information aux adhérents</a:t>
            </a:r>
            <a:endParaRPr lang="fr-FR" dirty="0"/>
          </a:p>
        </p:txBody>
      </p:sp>
      <p:sp>
        <p:nvSpPr>
          <p:cNvPr id="13" name="ZoneTexte 12"/>
          <p:cNvSpPr txBox="1"/>
          <p:nvPr/>
        </p:nvSpPr>
        <p:spPr>
          <a:xfrm>
            <a:off x="971600" y="3789040"/>
            <a:ext cx="5184576" cy="369332"/>
          </a:xfrm>
          <a:prstGeom prst="rect">
            <a:avLst/>
          </a:prstGeom>
          <a:noFill/>
        </p:spPr>
        <p:txBody>
          <a:bodyPr wrap="square" rtlCol="0">
            <a:spAutoFit/>
          </a:bodyPr>
          <a:lstStyle/>
          <a:p>
            <a:pPr>
              <a:buFont typeface="Arial" pitchFamily="34" charset="0"/>
              <a:buChar char="•"/>
            </a:pPr>
            <a:r>
              <a:rPr lang="fr-FR" dirty="0" smtClean="0"/>
              <a:t> informations aux bailleurs</a:t>
            </a:r>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12</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971600" y="548680"/>
            <a:ext cx="6984776" cy="369332"/>
          </a:xfrm>
          <a:prstGeom prst="rect">
            <a:avLst/>
          </a:prstGeom>
          <a:noFill/>
        </p:spPr>
        <p:txBody>
          <a:bodyPr wrap="square" rtlCol="0">
            <a:spAutoFit/>
          </a:bodyPr>
          <a:lstStyle/>
          <a:p>
            <a:r>
              <a:rPr lang="fr-FR" dirty="0" smtClean="0"/>
              <a:t>LE BUREAU</a:t>
            </a:r>
            <a:endParaRPr lang="fr-FR" dirty="0"/>
          </a:p>
        </p:txBody>
      </p:sp>
      <p:sp>
        <p:nvSpPr>
          <p:cNvPr id="9" name="ZoneTexte 8"/>
          <p:cNvSpPr txBox="1"/>
          <p:nvPr/>
        </p:nvSpPr>
        <p:spPr>
          <a:xfrm>
            <a:off x="971600" y="1196752"/>
            <a:ext cx="5832648" cy="369332"/>
          </a:xfrm>
          <a:prstGeom prst="rect">
            <a:avLst/>
          </a:prstGeom>
          <a:noFill/>
        </p:spPr>
        <p:txBody>
          <a:bodyPr wrap="square" rtlCol="0">
            <a:spAutoFit/>
          </a:bodyPr>
          <a:lstStyle/>
          <a:p>
            <a:pPr>
              <a:buFont typeface="Arial" pitchFamily="34" charset="0"/>
              <a:buChar char="•"/>
            </a:pPr>
            <a:r>
              <a:rPr lang="fr-FR" dirty="0" smtClean="0"/>
              <a:t> composition</a:t>
            </a:r>
            <a:endParaRPr lang="fr-FR" dirty="0"/>
          </a:p>
        </p:txBody>
      </p:sp>
      <p:sp>
        <p:nvSpPr>
          <p:cNvPr id="10" name="ZoneTexte 9"/>
          <p:cNvSpPr txBox="1"/>
          <p:nvPr/>
        </p:nvSpPr>
        <p:spPr>
          <a:xfrm>
            <a:off x="971600" y="1700808"/>
            <a:ext cx="5256584" cy="369332"/>
          </a:xfrm>
          <a:prstGeom prst="rect">
            <a:avLst/>
          </a:prstGeom>
          <a:noFill/>
        </p:spPr>
        <p:txBody>
          <a:bodyPr wrap="square" rtlCol="0">
            <a:spAutoFit/>
          </a:bodyPr>
          <a:lstStyle/>
          <a:p>
            <a:pPr>
              <a:buFont typeface="Arial" pitchFamily="34" charset="0"/>
              <a:buChar char="•"/>
            </a:pPr>
            <a:r>
              <a:rPr lang="fr-FR" dirty="0" smtClean="0"/>
              <a:t> périodicité des réunions</a:t>
            </a:r>
            <a:endParaRPr lang="fr-FR" dirty="0"/>
          </a:p>
        </p:txBody>
      </p:sp>
      <p:sp>
        <p:nvSpPr>
          <p:cNvPr id="11" name="ZoneTexte 10"/>
          <p:cNvSpPr txBox="1"/>
          <p:nvPr/>
        </p:nvSpPr>
        <p:spPr>
          <a:xfrm>
            <a:off x="971600" y="2204864"/>
            <a:ext cx="5184576" cy="369332"/>
          </a:xfrm>
          <a:prstGeom prst="rect">
            <a:avLst/>
          </a:prstGeom>
          <a:noFill/>
        </p:spPr>
        <p:txBody>
          <a:bodyPr wrap="square" rtlCol="0">
            <a:spAutoFit/>
          </a:bodyPr>
          <a:lstStyle/>
          <a:p>
            <a:pPr>
              <a:buFont typeface="Arial" pitchFamily="34" charset="0"/>
              <a:buChar char="•"/>
            </a:pPr>
            <a:r>
              <a:rPr lang="fr-FR" dirty="0" smtClean="0"/>
              <a:t> contenu des réunions</a:t>
            </a:r>
            <a:endParaRPr lang="fr-FR" dirty="0"/>
          </a:p>
        </p:txBody>
      </p:sp>
      <p:sp>
        <p:nvSpPr>
          <p:cNvPr id="12" name="ZoneTexte 11"/>
          <p:cNvSpPr txBox="1"/>
          <p:nvPr/>
        </p:nvSpPr>
        <p:spPr>
          <a:xfrm>
            <a:off x="971600" y="2708920"/>
            <a:ext cx="4896544" cy="369332"/>
          </a:xfrm>
          <a:prstGeom prst="rect">
            <a:avLst/>
          </a:prstGeom>
          <a:noFill/>
        </p:spPr>
        <p:txBody>
          <a:bodyPr wrap="square" rtlCol="0">
            <a:spAutoFit/>
          </a:bodyPr>
          <a:lstStyle/>
          <a:p>
            <a:pPr>
              <a:buFont typeface="Arial" pitchFamily="34" charset="0"/>
              <a:buChar char="•"/>
            </a:pPr>
            <a:r>
              <a:rPr lang="fr-FR" dirty="0" smtClean="0"/>
              <a:t> décisions </a:t>
            </a:r>
            <a:endParaRPr lang="fr-FR" dirty="0"/>
          </a:p>
        </p:txBody>
      </p:sp>
      <p:sp>
        <p:nvSpPr>
          <p:cNvPr id="13" name="ZoneTexte 12"/>
          <p:cNvSpPr txBox="1"/>
          <p:nvPr/>
        </p:nvSpPr>
        <p:spPr>
          <a:xfrm>
            <a:off x="971600" y="3212976"/>
            <a:ext cx="4680520" cy="369332"/>
          </a:xfrm>
          <a:prstGeom prst="rect">
            <a:avLst/>
          </a:prstGeom>
          <a:noFill/>
        </p:spPr>
        <p:txBody>
          <a:bodyPr wrap="square" rtlCol="0">
            <a:spAutoFit/>
          </a:bodyPr>
          <a:lstStyle/>
          <a:p>
            <a:pPr>
              <a:buFont typeface="Arial" pitchFamily="34" charset="0"/>
              <a:buChar char="•"/>
            </a:pPr>
            <a:r>
              <a:rPr lang="fr-FR" dirty="0" smtClean="0"/>
              <a:t> validation par le C. A. </a:t>
            </a:r>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13</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ZoneTexte 8"/>
          <p:cNvSpPr txBox="1"/>
          <p:nvPr/>
        </p:nvSpPr>
        <p:spPr>
          <a:xfrm>
            <a:off x="971600" y="476672"/>
            <a:ext cx="5616624" cy="369332"/>
          </a:xfrm>
          <a:prstGeom prst="rect">
            <a:avLst/>
          </a:prstGeom>
          <a:noFill/>
        </p:spPr>
        <p:txBody>
          <a:bodyPr wrap="square" rtlCol="0">
            <a:spAutoFit/>
          </a:bodyPr>
          <a:lstStyle/>
          <a:p>
            <a:r>
              <a:rPr lang="fr-FR" dirty="0" smtClean="0"/>
              <a:t>LE TRESORIER</a:t>
            </a:r>
            <a:endParaRPr lang="fr-FR" dirty="0"/>
          </a:p>
        </p:txBody>
      </p:sp>
      <p:sp>
        <p:nvSpPr>
          <p:cNvPr id="10" name="ZoneTexte 9"/>
          <p:cNvSpPr txBox="1"/>
          <p:nvPr/>
        </p:nvSpPr>
        <p:spPr>
          <a:xfrm>
            <a:off x="971600" y="1268760"/>
            <a:ext cx="6840760" cy="369332"/>
          </a:xfrm>
          <a:prstGeom prst="rect">
            <a:avLst/>
          </a:prstGeom>
          <a:noFill/>
        </p:spPr>
        <p:txBody>
          <a:bodyPr wrap="square" rtlCol="0">
            <a:spAutoFit/>
          </a:bodyPr>
          <a:lstStyle/>
          <a:p>
            <a:pPr>
              <a:buFont typeface="Arial" pitchFamily="34" charset="0"/>
              <a:buChar char="•"/>
            </a:pPr>
            <a:r>
              <a:rPr lang="fr-FR" dirty="0" smtClean="0"/>
              <a:t> tenue des comptes</a:t>
            </a:r>
            <a:endParaRPr lang="fr-FR" dirty="0"/>
          </a:p>
        </p:txBody>
      </p:sp>
      <p:sp>
        <p:nvSpPr>
          <p:cNvPr id="11" name="ZoneTexte 10"/>
          <p:cNvSpPr txBox="1"/>
          <p:nvPr/>
        </p:nvSpPr>
        <p:spPr>
          <a:xfrm>
            <a:off x="971600" y="1916832"/>
            <a:ext cx="5760640" cy="369332"/>
          </a:xfrm>
          <a:prstGeom prst="rect">
            <a:avLst/>
          </a:prstGeom>
          <a:noFill/>
        </p:spPr>
        <p:txBody>
          <a:bodyPr wrap="square" rtlCol="0">
            <a:spAutoFit/>
          </a:bodyPr>
          <a:lstStyle/>
          <a:p>
            <a:pPr>
              <a:buFont typeface="Arial" pitchFamily="34" charset="0"/>
              <a:buChar char="•"/>
            </a:pPr>
            <a:r>
              <a:rPr lang="fr-FR" dirty="0" smtClean="0"/>
              <a:t> montage des dossiers de subventions</a:t>
            </a:r>
            <a:endParaRPr lang="fr-FR" dirty="0"/>
          </a:p>
        </p:txBody>
      </p:sp>
      <p:sp>
        <p:nvSpPr>
          <p:cNvPr id="12" name="ZoneTexte 11"/>
          <p:cNvSpPr txBox="1"/>
          <p:nvPr/>
        </p:nvSpPr>
        <p:spPr>
          <a:xfrm>
            <a:off x="971600" y="2708920"/>
            <a:ext cx="5832648" cy="369332"/>
          </a:xfrm>
          <a:prstGeom prst="rect">
            <a:avLst/>
          </a:prstGeom>
          <a:noFill/>
        </p:spPr>
        <p:txBody>
          <a:bodyPr wrap="square" rtlCol="0">
            <a:spAutoFit/>
          </a:bodyPr>
          <a:lstStyle/>
          <a:p>
            <a:pPr>
              <a:buFont typeface="Arial" pitchFamily="34" charset="0"/>
              <a:buChar char="•"/>
            </a:pPr>
            <a:r>
              <a:rPr lang="fr-FR" dirty="0" smtClean="0"/>
              <a:t> budget prévisionnel</a:t>
            </a:r>
            <a:endParaRPr lang="fr-FR" dirty="0"/>
          </a:p>
        </p:txBody>
      </p:sp>
      <p:sp>
        <p:nvSpPr>
          <p:cNvPr id="13" name="ZoneTexte 12"/>
          <p:cNvSpPr txBox="1"/>
          <p:nvPr/>
        </p:nvSpPr>
        <p:spPr>
          <a:xfrm>
            <a:off x="971600" y="3429000"/>
            <a:ext cx="6768752" cy="369332"/>
          </a:xfrm>
          <a:prstGeom prst="rect">
            <a:avLst/>
          </a:prstGeom>
          <a:noFill/>
        </p:spPr>
        <p:txBody>
          <a:bodyPr wrap="square" rtlCol="0">
            <a:spAutoFit/>
          </a:bodyPr>
          <a:lstStyle/>
          <a:p>
            <a:pPr>
              <a:buFont typeface="Arial" pitchFamily="34" charset="0"/>
              <a:buChar char="•"/>
            </a:pPr>
            <a:r>
              <a:rPr lang="fr-FR" dirty="0" smtClean="0"/>
              <a:t> compte-rendu financier</a:t>
            </a:r>
            <a:endParaRPr lang="fr-FR" dirty="0"/>
          </a:p>
        </p:txBody>
      </p:sp>
      <p:sp>
        <p:nvSpPr>
          <p:cNvPr id="14" name="ZoneTexte 13"/>
          <p:cNvSpPr txBox="1"/>
          <p:nvPr/>
        </p:nvSpPr>
        <p:spPr>
          <a:xfrm>
            <a:off x="971600" y="4149080"/>
            <a:ext cx="1368152" cy="369332"/>
          </a:xfrm>
          <a:prstGeom prst="rect">
            <a:avLst/>
          </a:prstGeom>
          <a:noFill/>
        </p:spPr>
        <p:txBody>
          <a:bodyPr wrap="square" rtlCol="0">
            <a:spAutoFit/>
          </a:bodyPr>
          <a:lstStyle/>
          <a:p>
            <a:pPr>
              <a:buFont typeface="Wingdings" pitchFamily="2" charset="2"/>
              <a:buChar char="§"/>
            </a:pPr>
            <a:r>
              <a:rPr lang="fr-FR" dirty="0"/>
              <a:t> </a:t>
            </a:r>
            <a:r>
              <a:rPr lang="fr-FR" dirty="0" smtClean="0"/>
              <a:t>Président </a:t>
            </a:r>
            <a:endParaRPr lang="fr-FR" dirty="0"/>
          </a:p>
        </p:txBody>
      </p:sp>
      <p:sp>
        <p:nvSpPr>
          <p:cNvPr id="15" name="ZoneTexte 14"/>
          <p:cNvSpPr txBox="1"/>
          <p:nvPr/>
        </p:nvSpPr>
        <p:spPr>
          <a:xfrm>
            <a:off x="3707904" y="4149080"/>
            <a:ext cx="3744416" cy="369332"/>
          </a:xfrm>
          <a:prstGeom prst="rect">
            <a:avLst/>
          </a:prstGeom>
          <a:noFill/>
        </p:spPr>
        <p:txBody>
          <a:bodyPr wrap="square" rtlCol="0">
            <a:spAutoFit/>
          </a:bodyPr>
          <a:lstStyle/>
          <a:p>
            <a:r>
              <a:rPr lang="fr-FR" dirty="0" smtClean="0"/>
              <a:t>donneur d’ordre</a:t>
            </a:r>
            <a:endParaRPr lang="fr-FR" dirty="0"/>
          </a:p>
        </p:txBody>
      </p:sp>
      <p:cxnSp>
        <p:nvCxnSpPr>
          <p:cNvPr id="17" name="Connecteur droit avec flèche 16"/>
          <p:cNvCxnSpPr/>
          <p:nvPr/>
        </p:nvCxnSpPr>
        <p:spPr>
          <a:xfrm>
            <a:off x="2411760" y="436510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115616" y="4869160"/>
            <a:ext cx="1368152" cy="369332"/>
          </a:xfrm>
          <a:prstGeom prst="rect">
            <a:avLst/>
          </a:prstGeom>
          <a:noFill/>
        </p:spPr>
        <p:txBody>
          <a:bodyPr wrap="square" rtlCol="0">
            <a:spAutoFit/>
          </a:bodyPr>
          <a:lstStyle/>
          <a:p>
            <a:pPr>
              <a:buFont typeface="Wingdings" pitchFamily="2" charset="2"/>
              <a:buChar char="§"/>
            </a:pPr>
            <a:r>
              <a:rPr lang="fr-FR" dirty="0"/>
              <a:t> </a:t>
            </a:r>
            <a:r>
              <a:rPr lang="fr-FR" dirty="0" smtClean="0"/>
              <a:t>Trésorier  </a:t>
            </a:r>
            <a:endParaRPr lang="fr-FR" dirty="0"/>
          </a:p>
        </p:txBody>
      </p:sp>
      <p:sp>
        <p:nvSpPr>
          <p:cNvPr id="19" name="ZoneTexte 18"/>
          <p:cNvSpPr txBox="1"/>
          <p:nvPr/>
        </p:nvSpPr>
        <p:spPr>
          <a:xfrm>
            <a:off x="3851920" y="4869160"/>
            <a:ext cx="3744416" cy="369332"/>
          </a:xfrm>
          <a:prstGeom prst="rect">
            <a:avLst/>
          </a:prstGeom>
          <a:noFill/>
        </p:spPr>
        <p:txBody>
          <a:bodyPr wrap="square" rtlCol="0">
            <a:spAutoFit/>
          </a:bodyPr>
          <a:lstStyle/>
          <a:p>
            <a:r>
              <a:rPr lang="fr-FR" dirty="0" smtClean="0"/>
              <a:t>Exécutant (sauf 2 cas)</a:t>
            </a:r>
            <a:endParaRPr lang="fr-FR" dirty="0"/>
          </a:p>
        </p:txBody>
      </p:sp>
      <p:cxnSp>
        <p:nvCxnSpPr>
          <p:cNvPr id="20" name="Connecteur droit avec flèche 19"/>
          <p:cNvCxnSpPr/>
          <p:nvPr/>
        </p:nvCxnSpPr>
        <p:spPr>
          <a:xfrm>
            <a:off x="2555776" y="508518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14</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 SECRETAIRE</a:t>
            </a:r>
            <a:endParaRPr lang="fr-FR" dirty="0"/>
          </a:p>
        </p:txBody>
      </p:sp>
      <p:sp>
        <p:nvSpPr>
          <p:cNvPr id="9" name="ZoneTexte 8"/>
          <p:cNvSpPr txBox="1"/>
          <p:nvPr/>
        </p:nvSpPr>
        <p:spPr>
          <a:xfrm>
            <a:off x="971600" y="1412776"/>
            <a:ext cx="5472608" cy="369332"/>
          </a:xfrm>
          <a:prstGeom prst="rect">
            <a:avLst/>
          </a:prstGeom>
          <a:noFill/>
        </p:spPr>
        <p:txBody>
          <a:bodyPr wrap="square" rtlCol="0">
            <a:spAutoFit/>
          </a:bodyPr>
          <a:lstStyle/>
          <a:p>
            <a:pPr>
              <a:buFont typeface="Arial" pitchFamily="34" charset="0"/>
              <a:buChar char="•"/>
            </a:pPr>
            <a:r>
              <a:rPr lang="fr-FR" dirty="0" smtClean="0"/>
              <a:t> compte-rendu de toutes les réunions</a:t>
            </a:r>
            <a:endParaRPr lang="fr-FR" dirty="0"/>
          </a:p>
        </p:txBody>
      </p:sp>
      <p:sp>
        <p:nvSpPr>
          <p:cNvPr id="10" name="ZoneTexte 9"/>
          <p:cNvSpPr txBox="1"/>
          <p:nvPr/>
        </p:nvSpPr>
        <p:spPr>
          <a:xfrm>
            <a:off x="971600" y="1988840"/>
            <a:ext cx="6120680" cy="369332"/>
          </a:xfrm>
          <a:prstGeom prst="rect">
            <a:avLst/>
          </a:prstGeom>
          <a:noFill/>
        </p:spPr>
        <p:txBody>
          <a:bodyPr wrap="square" rtlCol="0">
            <a:spAutoFit/>
          </a:bodyPr>
          <a:lstStyle/>
          <a:p>
            <a:pPr>
              <a:buFont typeface="Arial" pitchFamily="34" charset="0"/>
              <a:buChar char="•"/>
            </a:pPr>
            <a:r>
              <a:rPr lang="fr-FR" dirty="0" smtClean="0"/>
              <a:t> tous les courriers</a:t>
            </a:r>
            <a:endParaRPr lang="fr-FR" dirty="0"/>
          </a:p>
        </p:txBody>
      </p:sp>
      <p:sp>
        <p:nvSpPr>
          <p:cNvPr id="11" name="ZoneTexte 10"/>
          <p:cNvSpPr txBox="1"/>
          <p:nvPr/>
        </p:nvSpPr>
        <p:spPr>
          <a:xfrm>
            <a:off x="971600" y="2636912"/>
            <a:ext cx="6480720" cy="369332"/>
          </a:xfrm>
          <a:prstGeom prst="rect">
            <a:avLst/>
          </a:prstGeom>
          <a:noFill/>
        </p:spPr>
        <p:txBody>
          <a:bodyPr wrap="square" rtlCol="0">
            <a:spAutoFit/>
          </a:bodyPr>
          <a:lstStyle/>
          <a:p>
            <a:pPr>
              <a:buFont typeface="Arial" pitchFamily="34" charset="0"/>
              <a:buChar char="•"/>
            </a:pPr>
            <a:r>
              <a:rPr lang="fr-FR" dirty="0" smtClean="0"/>
              <a:t> convocations</a:t>
            </a:r>
            <a:endParaRPr lang="fr-FR" dirty="0"/>
          </a:p>
        </p:txBody>
      </p:sp>
      <p:sp>
        <p:nvSpPr>
          <p:cNvPr id="13" name="ZoneTexte 12"/>
          <p:cNvSpPr txBox="1"/>
          <p:nvPr/>
        </p:nvSpPr>
        <p:spPr>
          <a:xfrm>
            <a:off x="971600" y="4005064"/>
            <a:ext cx="6984776" cy="369332"/>
          </a:xfrm>
          <a:prstGeom prst="rect">
            <a:avLst/>
          </a:prstGeom>
          <a:noFill/>
        </p:spPr>
        <p:txBody>
          <a:bodyPr wrap="square" rtlCol="0">
            <a:spAutoFit/>
          </a:bodyPr>
          <a:lstStyle/>
          <a:p>
            <a:r>
              <a:rPr lang="fr-FR" dirty="0" smtClean="0"/>
              <a:t>Signature du Président</a:t>
            </a:r>
            <a:endParaRPr lang="fr-F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15</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LES STATUTS : UN CADRE RIGOUREUX</a:t>
            </a:r>
            <a:endParaRPr lang="fr-FR" dirty="0"/>
          </a:p>
        </p:txBody>
      </p:sp>
      <p:sp>
        <p:nvSpPr>
          <p:cNvPr id="9" name="ZoneTexte 8"/>
          <p:cNvSpPr txBox="1"/>
          <p:nvPr/>
        </p:nvSpPr>
        <p:spPr>
          <a:xfrm>
            <a:off x="971600" y="1412776"/>
            <a:ext cx="5472608" cy="369332"/>
          </a:xfrm>
          <a:prstGeom prst="rect">
            <a:avLst/>
          </a:prstGeom>
          <a:noFill/>
        </p:spPr>
        <p:txBody>
          <a:bodyPr wrap="square" rtlCol="0">
            <a:spAutoFit/>
          </a:bodyPr>
          <a:lstStyle/>
          <a:p>
            <a:pPr>
              <a:buFont typeface="Arial" pitchFamily="34" charset="0"/>
              <a:buChar char="•"/>
            </a:pPr>
            <a:r>
              <a:rPr lang="fr-FR" dirty="0" smtClean="0"/>
              <a:t> la loi de l’association</a:t>
            </a:r>
            <a:endParaRPr lang="fr-FR" dirty="0"/>
          </a:p>
        </p:txBody>
      </p:sp>
      <p:sp>
        <p:nvSpPr>
          <p:cNvPr id="10" name="ZoneTexte 9"/>
          <p:cNvSpPr txBox="1"/>
          <p:nvPr/>
        </p:nvSpPr>
        <p:spPr>
          <a:xfrm>
            <a:off x="971600" y="1988840"/>
            <a:ext cx="6120680" cy="369332"/>
          </a:xfrm>
          <a:prstGeom prst="rect">
            <a:avLst/>
          </a:prstGeom>
          <a:noFill/>
        </p:spPr>
        <p:txBody>
          <a:bodyPr wrap="square" rtlCol="0">
            <a:spAutoFit/>
          </a:bodyPr>
          <a:lstStyle/>
          <a:p>
            <a:pPr>
              <a:buFont typeface="Arial" pitchFamily="34" charset="0"/>
              <a:buChar char="•"/>
            </a:pPr>
            <a:r>
              <a:rPr lang="fr-FR" dirty="0" smtClean="0"/>
              <a:t> doivent être respectés ou modifiés</a:t>
            </a:r>
            <a:endParaRPr lang="fr-FR" dirty="0"/>
          </a:p>
        </p:txBody>
      </p:sp>
      <p:sp>
        <p:nvSpPr>
          <p:cNvPr id="11" name="ZoneTexte 10"/>
          <p:cNvSpPr txBox="1"/>
          <p:nvPr/>
        </p:nvSpPr>
        <p:spPr>
          <a:xfrm>
            <a:off x="971600" y="2636912"/>
            <a:ext cx="6480720" cy="1200329"/>
          </a:xfrm>
          <a:prstGeom prst="rect">
            <a:avLst/>
          </a:prstGeom>
          <a:noFill/>
        </p:spPr>
        <p:txBody>
          <a:bodyPr wrap="square" rtlCol="0">
            <a:spAutoFit/>
          </a:bodyPr>
          <a:lstStyle/>
          <a:p>
            <a:pPr>
              <a:buFont typeface="Arial" pitchFamily="34" charset="0"/>
              <a:buChar char="•"/>
            </a:pPr>
            <a:r>
              <a:rPr lang="fr-FR" dirty="0" smtClean="0"/>
              <a:t> peuvent être précisés par un règlement intérieur</a:t>
            </a:r>
          </a:p>
          <a:p>
            <a:r>
              <a:rPr lang="fr-FR" dirty="0" smtClean="0"/>
              <a:t>	précise des points des statuts ou des spécificités du Club</a:t>
            </a:r>
          </a:p>
          <a:p>
            <a:r>
              <a:rPr lang="fr-FR" dirty="0" smtClean="0"/>
              <a:t>		périodicité des réunions du bureau </a:t>
            </a:r>
          </a:p>
          <a:p>
            <a:r>
              <a:rPr lang="fr-FR" dirty="0" smtClean="0"/>
              <a:t>		mode de diffusion des candidatures</a:t>
            </a:r>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16</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5334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LES STATUTS : L’OBJET SOCIAL</a:t>
            </a:r>
            <a:endParaRPr lang="fr-FR" dirty="0"/>
          </a:p>
        </p:txBody>
      </p:sp>
      <p:sp>
        <p:nvSpPr>
          <p:cNvPr id="9" name="ZoneTexte 8"/>
          <p:cNvSpPr txBox="1"/>
          <p:nvPr/>
        </p:nvSpPr>
        <p:spPr>
          <a:xfrm>
            <a:off x="971600" y="1412776"/>
            <a:ext cx="5472608" cy="646331"/>
          </a:xfrm>
          <a:prstGeom prst="rect">
            <a:avLst/>
          </a:prstGeom>
          <a:noFill/>
        </p:spPr>
        <p:txBody>
          <a:bodyPr wrap="square" rtlCol="0">
            <a:spAutoFit/>
          </a:bodyPr>
          <a:lstStyle/>
          <a:p>
            <a:pPr>
              <a:buFont typeface="Arial" pitchFamily="34" charset="0"/>
              <a:buChar char="•"/>
            </a:pPr>
            <a:r>
              <a:rPr lang="fr-FR" dirty="0" smtClean="0"/>
              <a:t> Proposer des actions d’intérêt général en faveur des retraités adhérents</a:t>
            </a:r>
            <a:endParaRPr lang="fr-FR" dirty="0"/>
          </a:p>
        </p:txBody>
      </p:sp>
      <p:sp>
        <p:nvSpPr>
          <p:cNvPr id="10" name="ZoneTexte 9"/>
          <p:cNvSpPr txBox="1"/>
          <p:nvPr/>
        </p:nvSpPr>
        <p:spPr>
          <a:xfrm>
            <a:off x="971600" y="1988840"/>
            <a:ext cx="6120680" cy="646331"/>
          </a:xfrm>
          <a:prstGeom prst="rect">
            <a:avLst/>
          </a:prstGeom>
          <a:noFill/>
        </p:spPr>
        <p:txBody>
          <a:bodyPr wrap="square" rtlCol="0">
            <a:spAutoFit/>
          </a:bodyPr>
          <a:lstStyle/>
          <a:p>
            <a:pPr>
              <a:buFont typeface="Arial" pitchFamily="34" charset="0"/>
              <a:buChar char="•"/>
            </a:pPr>
            <a:r>
              <a:rPr lang="fr-FR" dirty="0" smtClean="0"/>
              <a:t> Notamment par la mise en place d’animations diversifiées conformes aux attentes de ce public</a:t>
            </a:r>
            <a:endParaRPr lang="fr-FR" dirty="0"/>
          </a:p>
        </p:txBody>
      </p:sp>
      <p:sp>
        <p:nvSpPr>
          <p:cNvPr id="11" name="ZoneTexte 10"/>
          <p:cNvSpPr txBox="1"/>
          <p:nvPr/>
        </p:nvSpPr>
        <p:spPr>
          <a:xfrm>
            <a:off x="971600" y="2636912"/>
            <a:ext cx="6480720" cy="2585323"/>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r>
              <a:rPr lang="fr-FR" dirty="0" smtClean="0"/>
              <a:t>L’objet fixe les limites</a:t>
            </a:r>
          </a:p>
          <a:p>
            <a:r>
              <a:rPr lang="fr-FR" dirty="0" smtClean="0"/>
              <a:t>	des buts poursuivis</a:t>
            </a:r>
          </a:p>
          <a:p>
            <a:r>
              <a:rPr lang="fr-FR" dirty="0" smtClean="0"/>
              <a:t>	des moyens à mettre en </a:t>
            </a:r>
            <a:r>
              <a:rPr lang="fr-FR" dirty="0" err="1" smtClean="0"/>
              <a:t>oeuvre</a:t>
            </a:r>
            <a:endParaRPr lang="fr-FR" dirty="0" smtClean="0"/>
          </a:p>
          <a:p>
            <a:r>
              <a:rPr lang="fr-FR" dirty="0" smtClean="0"/>
              <a:t>	</a:t>
            </a:r>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17</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5334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LES STATUTS : LES MEMBRES</a:t>
            </a:r>
            <a:endParaRPr lang="fr-FR" dirty="0"/>
          </a:p>
        </p:txBody>
      </p:sp>
      <p:sp>
        <p:nvSpPr>
          <p:cNvPr id="9" name="ZoneTexte 8"/>
          <p:cNvSpPr txBox="1"/>
          <p:nvPr/>
        </p:nvSpPr>
        <p:spPr>
          <a:xfrm>
            <a:off x="971600" y="1412776"/>
            <a:ext cx="5472608" cy="1754327"/>
          </a:xfrm>
          <a:prstGeom prst="rect">
            <a:avLst/>
          </a:prstGeom>
          <a:noFill/>
        </p:spPr>
        <p:txBody>
          <a:bodyPr wrap="square" rtlCol="0">
            <a:spAutoFit/>
          </a:bodyPr>
          <a:lstStyle/>
          <a:p>
            <a:pPr>
              <a:buFont typeface="Arial" pitchFamily="34" charset="0"/>
              <a:buChar char="•"/>
            </a:pPr>
            <a:r>
              <a:rPr lang="fr-FR" dirty="0" smtClean="0"/>
              <a:t> Membres d’honneur</a:t>
            </a:r>
          </a:p>
          <a:p>
            <a:r>
              <a:rPr lang="fr-FR" dirty="0" smtClean="0"/>
              <a:t>	Ont rendu des services importants</a:t>
            </a:r>
          </a:p>
          <a:p>
            <a:r>
              <a:rPr lang="fr-FR" dirty="0" smtClean="0"/>
              <a:t>	Dispensés de cotisation</a:t>
            </a:r>
          </a:p>
          <a:p>
            <a:r>
              <a:rPr lang="fr-FR" dirty="0" smtClean="0"/>
              <a:t>	Nommés par le Président, ratifiés par le 	CA</a:t>
            </a:r>
          </a:p>
          <a:p>
            <a:r>
              <a:rPr lang="fr-FR" dirty="0" smtClean="0"/>
              <a:t>	Vote consultatif</a:t>
            </a:r>
            <a:endParaRPr lang="fr-FR" dirty="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3416320"/>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pPr>
              <a:buFont typeface="Arial"/>
              <a:buChar char="•"/>
            </a:pPr>
            <a:r>
              <a:rPr lang="fr-FR" dirty="0" smtClean="0"/>
              <a:t> Membres actifs </a:t>
            </a:r>
          </a:p>
          <a:p>
            <a:r>
              <a:rPr lang="fr-FR" dirty="0" smtClean="0"/>
              <a:t>	Adhérents</a:t>
            </a:r>
          </a:p>
          <a:p>
            <a:r>
              <a:rPr lang="fr-FR" dirty="0" smtClean="0"/>
              <a:t>	Participent aux activités</a:t>
            </a:r>
          </a:p>
          <a:p>
            <a:r>
              <a:rPr lang="fr-FR" dirty="0" smtClean="0"/>
              <a:t>	Paient une cotisation</a:t>
            </a:r>
          </a:p>
          <a:p>
            <a:r>
              <a:rPr lang="fr-FR" dirty="0" smtClean="0"/>
              <a:t>	Votent</a:t>
            </a:r>
          </a:p>
          <a:p>
            <a:r>
              <a:rPr lang="fr-FR" dirty="0" smtClean="0"/>
              <a:t>	Etre agréé par le bureau</a:t>
            </a:r>
          </a:p>
          <a:p>
            <a:endParaRPr lang="fr-FR" dirty="0" smtClean="0"/>
          </a:p>
          <a:p>
            <a:pPr>
              <a:buFont typeface="Arial"/>
              <a:buChar char="•"/>
            </a:pPr>
            <a:r>
              <a:rPr lang="fr-FR" dirty="0" smtClean="0"/>
              <a:t> Radiations : démission, décès, radiation par le CA</a:t>
            </a:r>
          </a:p>
          <a:p>
            <a:endParaRPr lang="fr-FR" dirty="0" smtClean="0"/>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18</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LES STATUTS : LE FONCTIONNEMENT DES INSTANCES</a:t>
            </a:r>
            <a:endParaRPr lang="fr-FR" dirty="0"/>
          </a:p>
        </p:txBody>
      </p:sp>
      <p:sp>
        <p:nvSpPr>
          <p:cNvPr id="9" name="ZoneTexte 8"/>
          <p:cNvSpPr txBox="1"/>
          <p:nvPr/>
        </p:nvSpPr>
        <p:spPr>
          <a:xfrm>
            <a:off x="971600" y="1412776"/>
            <a:ext cx="5472608" cy="3139321"/>
          </a:xfrm>
          <a:prstGeom prst="rect">
            <a:avLst/>
          </a:prstGeom>
          <a:noFill/>
        </p:spPr>
        <p:txBody>
          <a:bodyPr wrap="square" rtlCol="0">
            <a:spAutoFit/>
          </a:bodyPr>
          <a:lstStyle/>
          <a:p>
            <a:pPr>
              <a:buFont typeface="Arial" pitchFamily="34" charset="0"/>
              <a:buChar char="•"/>
            </a:pPr>
            <a:r>
              <a:rPr lang="fr-FR" dirty="0" smtClean="0"/>
              <a:t> Election du Conseil d’Administration</a:t>
            </a:r>
          </a:p>
          <a:p>
            <a:pPr lvl="1">
              <a:buFont typeface="Wingdings" charset="2"/>
              <a:buChar char="ü"/>
            </a:pPr>
            <a:r>
              <a:rPr lang="fr-FR" dirty="0" smtClean="0"/>
              <a:t>Au bulletin secret </a:t>
            </a:r>
          </a:p>
          <a:p>
            <a:pPr lvl="1">
              <a:buFont typeface="Wingdings" charset="2"/>
              <a:buChar char="ü"/>
            </a:pPr>
            <a:r>
              <a:rPr lang="fr-FR" dirty="0" smtClean="0"/>
              <a:t>Scrutin de liste</a:t>
            </a:r>
          </a:p>
          <a:p>
            <a:pPr lvl="1">
              <a:buFont typeface="Wingdings" charset="2"/>
              <a:buChar char="ü"/>
            </a:pPr>
            <a:r>
              <a:rPr lang="fr-FR" dirty="0" smtClean="0"/>
              <a:t>Majorité absolue au premier tour</a:t>
            </a:r>
          </a:p>
          <a:p>
            <a:pPr lvl="1">
              <a:buFont typeface="Wingdings" charset="2"/>
              <a:buChar char="ü"/>
            </a:pPr>
            <a:r>
              <a:rPr lang="fr-FR" dirty="0" smtClean="0"/>
              <a:t>Majorité relative au deuxième tour</a:t>
            </a:r>
          </a:p>
          <a:p>
            <a:endParaRPr lang="fr-FR" dirty="0" smtClean="0"/>
          </a:p>
          <a:p>
            <a:pPr>
              <a:buFont typeface="Arial"/>
              <a:buChar char="•"/>
            </a:pPr>
            <a:r>
              <a:rPr lang="fr-FR" dirty="0" smtClean="0"/>
              <a:t> Des conditions pour être éligible</a:t>
            </a:r>
          </a:p>
          <a:p>
            <a:pPr>
              <a:buFont typeface="Arial"/>
              <a:buChar char="•"/>
            </a:pPr>
            <a:endParaRPr lang="fr-FR" dirty="0" smtClean="0"/>
          </a:p>
          <a:p>
            <a:pPr>
              <a:buFont typeface="Arial"/>
              <a:buChar char="•"/>
            </a:pPr>
            <a:r>
              <a:rPr lang="fr-FR" dirty="0" smtClean="0"/>
              <a:t> Peu de différence entre Bureau et </a:t>
            </a:r>
            <a:r>
              <a:rPr lang="fr-FR" smtClean="0"/>
              <a:t>Conseil 	d’Administration</a:t>
            </a:r>
            <a:r>
              <a:rPr lang="fr-FR" dirty="0" smtClean="0"/>
              <a:t>	</a:t>
            </a:r>
          </a:p>
          <a:p>
            <a:endParaRPr lang="fr-FR" dirty="0" smtClean="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1754327"/>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r>
              <a:rPr lang="fr-FR" dirty="0" smtClean="0"/>
              <a:t>	</a:t>
            </a:r>
          </a:p>
          <a:p>
            <a:pPr>
              <a:buFont typeface="Arial"/>
              <a:buChar char="•"/>
            </a:pPr>
            <a:endParaRPr lang="fr-FR" dirty="0" smtClean="0"/>
          </a:p>
          <a:p>
            <a:r>
              <a:rPr lang="fr-FR" dirty="0" smtClean="0"/>
              <a:t>	</a:t>
            </a:r>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19</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LA CONVENTION AVEC LA MAIRIE</a:t>
            </a:r>
            <a:endParaRPr lang="fr-FR" dirty="0"/>
          </a:p>
        </p:txBody>
      </p:sp>
      <p:sp>
        <p:nvSpPr>
          <p:cNvPr id="9" name="ZoneTexte 8"/>
          <p:cNvSpPr txBox="1"/>
          <p:nvPr/>
        </p:nvSpPr>
        <p:spPr>
          <a:xfrm>
            <a:off x="971600" y="1412776"/>
            <a:ext cx="5472608" cy="3693319"/>
          </a:xfrm>
          <a:prstGeom prst="rect">
            <a:avLst/>
          </a:prstGeom>
          <a:noFill/>
        </p:spPr>
        <p:txBody>
          <a:bodyPr wrap="square" rtlCol="0">
            <a:spAutoFit/>
          </a:bodyPr>
          <a:lstStyle/>
          <a:p>
            <a:pPr>
              <a:buFont typeface="Arial" pitchFamily="34" charset="0"/>
              <a:buChar char="•"/>
            </a:pPr>
            <a:r>
              <a:rPr lang="fr-FR" dirty="0" smtClean="0"/>
              <a:t>Fixer les règles du jeu de la mise à disposition des locaux par la Ville </a:t>
            </a:r>
          </a:p>
          <a:p>
            <a:endParaRPr lang="fr-FR" dirty="0" smtClean="0"/>
          </a:p>
          <a:p>
            <a:endParaRPr lang="fr-FR" dirty="0" smtClean="0"/>
          </a:p>
          <a:p>
            <a:endParaRPr lang="fr-FR" dirty="0" smtClean="0"/>
          </a:p>
          <a:p>
            <a:endParaRPr lang="fr-FR" dirty="0" smtClean="0"/>
          </a:p>
          <a:p>
            <a:endParaRPr lang="fr-FR" dirty="0" smtClean="0"/>
          </a:p>
          <a:p>
            <a:pPr>
              <a:buFont typeface="Arial"/>
              <a:buChar char="•"/>
            </a:pPr>
            <a:r>
              <a:rPr lang="fr-FR" dirty="0" smtClean="0"/>
              <a:t> Comprend des engagements réciproques forts : </a:t>
            </a:r>
          </a:p>
          <a:p>
            <a:pPr lvl="1">
              <a:buFont typeface="Wingdings" charset="2"/>
              <a:buChar char="Ø"/>
            </a:pPr>
            <a:r>
              <a:rPr lang="fr-FR" dirty="0" smtClean="0"/>
              <a:t>Que fait la Ville ?</a:t>
            </a:r>
          </a:p>
          <a:p>
            <a:pPr lvl="1">
              <a:buFont typeface="Wingdings" charset="2"/>
              <a:buChar char="Ø"/>
            </a:pPr>
            <a:r>
              <a:rPr lang="fr-FR" dirty="0" smtClean="0"/>
              <a:t>Ce que soit faire l’association</a:t>
            </a:r>
          </a:p>
          <a:p>
            <a:pPr>
              <a:buFont typeface="Arial"/>
              <a:buChar char="•"/>
            </a:pPr>
            <a:endParaRPr lang="fr-FR" dirty="0" smtClean="0"/>
          </a:p>
          <a:p>
            <a:r>
              <a:rPr lang="fr-FR" dirty="0" smtClean="0"/>
              <a:t>	</a:t>
            </a:r>
          </a:p>
          <a:p>
            <a:endParaRPr lang="fr-FR" dirty="0" smtClean="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1754327"/>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r>
              <a:rPr lang="fr-FR" dirty="0" smtClean="0"/>
              <a:t>	</a:t>
            </a:r>
          </a:p>
          <a:p>
            <a:pPr>
              <a:buFont typeface="Arial"/>
              <a:buChar char="•"/>
            </a:pPr>
            <a:endParaRPr lang="fr-FR" dirty="0" smtClean="0"/>
          </a:p>
          <a:p>
            <a:r>
              <a:rPr lang="fr-FR" dirty="0" smtClean="0"/>
              <a:t>	</a:t>
            </a:r>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2</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171400"/>
            <a:ext cx="9144000" cy="6858000"/>
          </a:xfrm>
          <a:prstGeom prst="rect">
            <a:avLst/>
          </a:prstGeom>
          <a:noFill/>
          <a:ln w="9525">
            <a:noFill/>
            <a:miter lim="800000"/>
            <a:headEnd/>
            <a:tailEnd/>
          </a:ln>
        </p:spPr>
      </p:pic>
      <p:sp>
        <p:nvSpPr>
          <p:cNvPr id="8" name="ZoneTexte 7"/>
          <p:cNvSpPr txBox="1"/>
          <p:nvPr/>
        </p:nvSpPr>
        <p:spPr>
          <a:xfrm>
            <a:off x="971600" y="476672"/>
            <a:ext cx="6264696" cy="369332"/>
          </a:xfrm>
          <a:prstGeom prst="rect">
            <a:avLst/>
          </a:prstGeom>
          <a:noFill/>
        </p:spPr>
        <p:txBody>
          <a:bodyPr wrap="square" rtlCol="0">
            <a:spAutoFit/>
          </a:bodyPr>
          <a:lstStyle/>
          <a:p>
            <a:r>
              <a:rPr lang="fr-FR" dirty="0" smtClean="0"/>
              <a:t>LE PRESIDENT</a:t>
            </a:r>
            <a:endParaRPr lang="fr-FR" dirty="0"/>
          </a:p>
        </p:txBody>
      </p:sp>
      <p:sp>
        <p:nvSpPr>
          <p:cNvPr id="9" name="ZoneTexte 8"/>
          <p:cNvSpPr txBox="1"/>
          <p:nvPr/>
        </p:nvSpPr>
        <p:spPr>
          <a:xfrm>
            <a:off x="971600" y="1412776"/>
            <a:ext cx="5400600" cy="369332"/>
          </a:xfrm>
          <a:prstGeom prst="rect">
            <a:avLst/>
          </a:prstGeom>
          <a:noFill/>
        </p:spPr>
        <p:txBody>
          <a:bodyPr wrap="square" rtlCol="0">
            <a:spAutoFit/>
          </a:bodyPr>
          <a:lstStyle/>
          <a:p>
            <a:pPr>
              <a:buFont typeface="Arial" pitchFamily="34" charset="0"/>
              <a:buChar char="•"/>
            </a:pPr>
            <a:r>
              <a:rPr lang="fr-FR" dirty="0" smtClean="0"/>
              <a:t> établissement de l’ordre du jour des réunions </a:t>
            </a:r>
            <a:endParaRPr lang="fr-FR" dirty="0"/>
          </a:p>
        </p:txBody>
      </p:sp>
      <p:sp>
        <p:nvSpPr>
          <p:cNvPr id="10" name="ZoneTexte 9"/>
          <p:cNvSpPr txBox="1"/>
          <p:nvPr/>
        </p:nvSpPr>
        <p:spPr>
          <a:xfrm>
            <a:off x="971600" y="1988840"/>
            <a:ext cx="5328592" cy="369332"/>
          </a:xfrm>
          <a:prstGeom prst="rect">
            <a:avLst/>
          </a:prstGeom>
          <a:noFill/>
        </p:spPr>
        <p:txBody>
          <a:bodyPr wrap="square" rtlCol="0">
            <a:spAutoFit/>
          </a:bodyPr>
          <a:lstStyle/>
          <a:p>
            <a:pPr>
              <a:buFont typeface="Arial" pitchFamily="34" charset="0"/>
              <a:buChar char="•"/>
            </a:pPr>
            <a:r>
              <a:rPr lang="fr-FR" dirty="0" smtClean="0"/>
              <a:t> responsabilité juridique</a:t>
            </a:r>
            <a:endParaRPr lang="fr-FR" dirty="0"/>
          </a:p>
        </p:txBody>
      </p:sp>
      <p:sp>
        <p:nvSpPr>
          <p:cNvPr id="11" name="ZoneTexte 10"/>
          <p:cNvSpPr txBox="1"/>
          <p:nvPr/>
        </p:nvSpPr>
        <p:spPr>
          <a:xfrm>
            <a:off x="971600" y="2492896"/>
            <a:ext cx="5832648" cy="369332"/>
          </a:xfrm>
          <a:prstGeom prst="rect">
            <a:avLst/>
          </a:prstGeom>
          <a:noFill/>
        </p:spPr>
        <p:txBody>
          <a:bodyPr wrap="square" rtlCol="0">
            <a:spAutoFit/>
          </a:bodyPr>
          <a:lstStyle/>
          <a:p>
            <a:pPr>
              <a:buFont typeface="Arial" pitchFamily="34" charset="0"/>
              <a:buChar char="•"/>
            </a:pPr>
            <a:r>
              <a:rPr lang="fr-FR" dirty="0" smtClean="0"/>
              <a:t> responsabilité financière</a:t>
            </a:r>
            <a:endParaRPr lang="fr-FR" dirty="0"/>
          </a:p>
        </p:txBody>
      </p:sp>
      <p:sp>
        <p:nvSpPr>
          <p:cNvPr id="12" name="ZoneTexte 11"/>
          <p:cNvSpPr txBox="1"/>
          <p:nvPr/>
        </p:nvSpPr>
        <p:spPr>
          <a:xfrm>
            <a:off x="971600" y="2996952"/>
            <a:ext cx="5904656" cy="369332"/>
          </a:xfrm>
          <a:prstGeom prst="rect">
            <a:avLst/>
          </a:prstGeom>
          <a:noFill/>
        </p:spPr>
        <p:txBody>
          <a:bodyPr wrap="square" rtlCol="0">
            <a:spAutoFit/>
          </a:bodyPr>
          <a:lstStyle/>
          <a:p>
            <a:pPr>
              <a:buFont typeface="Arial" pitchFamily="34" charset="0"/>
              <a:buChar char="•"/>
            </a:pPr>
            <a:r>
              <a:rPr lang="fr-FR" dirty="0" smtClean="0"/>
              <a:t> relations avec les adhérents </a:t>
            </a:r>
            <a:endParaRPr lang="fr-FR" dirty="0"/>
          </a:p>
        </p:txBody>
      </p:sp>
      <p:sp>
        <p:nvSpPr>
          <p:cNvPr id="13" name="ZoneTexte 12"/>
          <p:cNvSpPr txBox="1"/>
          <p:nvPr/>
        </p:nvSpPr>
        <p:spPr>
          <a:xfrm>
            <a:off x="971600" y="3573016"/>
            <a:ext cx="5688632" cy="369332"/>
          </a:xfrm>
          <a:prstGeom prst="rect">
            <a:avLst/>
          </a:prstGeom>
          <a:noFill/>
        </p:spPr>
        <p:txBody>
          <a:bodyPr wrap="square" rtlCol="0">
            <a:spAutoFit/>
          </a:bodyPr>
          <a:lstStyle/>
          <a:p>
            <a:pPr>
              <a:buFont typeface="Arial" pitchFamily="34" charset="0"/>
              <a:buChar char="•"/>
            </a:pPr>
            <a:r>
              <a:rPr lang="fr-FR" dirty="0" smtClean="0"/>
              <a:t> relations avec les partenaires extérieurs</a:t>
            </a:r>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20</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LA MISE A DISPOSITION DES LOCAUX</a:t>
            </a:r>
            <a:endParaRPr lang="fr-FR" dirty="0"/>
          </a:p>
        </p:txBody>
      </p:sp>
      <p:sp>
        <p:nvSpPr>
          <p:cNvPr id="9" name="ZoneTexte 8"/>
          <p:cNvSpPr txBox="1"/>
          <p:nvPr/>
        </p:nvSpPr>
        <p:spPr>
          <a:xfrm>
            <a:off x="971600" y="1412776"/>
            <a:ext cx="5472608" cy="3139321"/>
          </a:xfrm>
          <a:prstGeom prst="rect">
            <a:avLst/>
          </a:prstGeom>
          <a:noFill/>
        </p:spPr>
        <p:txBody>
          <a:bodyPr wrap="square" rtlCol="0">
            <a:spAutoFit/>
          </a:bodyPr>
          <a:lstStyle/>
          <a:p>
            <a:pPr>
              <a:buFont typeface="Arial" pitchFamily="34" charset="0"/>
              <a:buChar char="•"/>
            </a:pPr>
            <a:r>
              <a:rPr lang="fr-FR" dirty="0" smtClean="0"/>
              <a:t> Rappel de règles d’ordre public</a:t>
            </a:r>
          </a:p>
          <a:p>
            <a:pPr lvl="1">
              <a:buFont typeface="Wingdings" charset="2"/>
              <a:buChar char="ü"/>
            </a:pPr>
            <a:r>
              <a:rPr lang="fr-FR" dirty="0" smtClean="0"/>
              <a:t>Pas de jeux d’argent, pas de vente</a:t>
            </a:r>
          </a:p>
          <a:p>
            <a:pPr lvl="1">
              <a:buFont typeface="Wingdings" charset="2"/>
              <a:buChar char="ü"/>
            </a:pPr>
            <a:r>
              <a:rPr lang="fr-FR" dirty="0" smtClean="0"/>
              <a:t>Ne pas fumer</a:t>
            </a:r>
          </a:p>
          <a:p>
            <a:pPr lvl="1">
              <a:buFont typeface="Wingdings" charset="2"/>
              <a:buChar char="ü"/>
            </a:pPr>
            <a:r>
              <a:rPr lang="fr-FR" dirty="0" smtClean="0"/>
              <a:t>Pas de vente d’alcool sans licence</a:t>
            </a:r>
          </a:p>
          <a:p>
            <a:endParaRPr lang="fr-FR" dirty="0" smtClean="0"/>
          </a:p>
          <a:p>
            <a:pPr>
              <a:buFont typeface="Arial"/>
              <a:buChar char="•"/>
            </a:pPr>
            <a:r>
              <a:rPr lang="fr-FR" dirty="0" smtClean="0"/>
              <a:t> Limites de la mise à disposition</a:t>
            </a:r>
          </a:p>
          <a:p>
            <a:pPr lvl="1">
              <a:buFont typeface="Wingdings" charset="2"/>
              <a:buChar char="ü"/>
            </a:pPr>
            <a:r>
              <a:rPr lang="fr-FR" dirty="0" smtClean="0"/>
              <a:t>Entretien en bon état des locaux</a:t>
            </a:r>
          </a:p>
          <a:p>
            <a:pPr lvl="1">
              <a:buFont typeface="Wingdings" charset="2"/>
              <a:buChar char="ü"/>
            </a:pPr>
            <a:r>
              <a:rPr lang="fr-FR" dirty="0" smtClean="0"/>
              <a:t>Ne pas prêter, ne pas sous-louer</a:t>
            </a:r>
          </a:p>
          <a:p>
            <a:pPr>
              <a:buFont typeface="Arial"/>
              <a:buChar char="•"/>
            </a:pPr>
            <a:endParaRPr lang="fr-FR" dirty="0" smtClean="0"/>
          </a:p>
          <a:p>
            <a:pPr>
              <a:buFont typeface="Arial"/>
              <a:buChar char="•"/>
            </a:pPr>
            <a:r>
              <a:rPr lang="fr-FR" dirty="0" smtClean="0"/>
              <a:t> Règles d’utilisation des fluides : responsabiliser	</a:t>
            </a:r>
          </a:p>
          <a:p>
            <a:endParaRPr lang="fr-FR" dirty="0" smtClean="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1754327"/>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r>
              <a:rPr lang="fr-FR" dirty="0" smtClean="0"/>
              <a:t>	</a:t>
            </a:r>
          </a:p>
          <a:p>
            <a:pPr>
              <a:buFont typeface="Arial"/>
              <a:buChar char="•"/>
            </a:pPr>
            <a:endParaRPr lang="fr-FR" dirty="0" smtClean="0"/>
          </a:p>
          <a:p>
            <a:r>
              <a:rPr lang="fr-FR" dirty="0" smtClean="0"/>
              <a:t>	</a:t>
            </a:r>
          </a:p>
          <a:p>
            <a:r>
              <a:rPr lang="fr-FR" dirty="0" smtClean="0"/>
              <a:t>		</a:t>
            </a:r>
            <a:endParaRPr lang="fr-FR" dirty="0"/>
          </a:p>
        </p:txBody>
      </p:sp>
      <p:pic>
        <p:nvPicPr>
          <p:cNvPr id="12" name="Image 4" descr="ruban transp..gif"/>
          <p:cNvPicPr>
            <a:picLocks noChangeAspect="1"/>
          </p:cNvPicPr>
          <p:nvPr/>
        </p:nvPicPr>
        <p:blipFill>
          <a:blip r:embed="rId2" cstate="print"/>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21</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LA MISE A DISPOSITION DES LOCAUX</a:t>
            </a:r>
            <a:endParaRPr lang="fr-FR" dirty="0"/>
          </a:p>
        </p:txBody>
      </p:sp>
      <p:sp>
        <p:nvSpPr>
          <p:cNvPr id="9" name="ZoneTexte 8"/>
          <p:cNvSpPr txBox="1"/>
          <p:nvPr/>
        </p:nvSpPr>
        <p:spPr>
          <a:xfrm>
            <a:off x="971600" y="1412776"/>
            <a:ext cx="5472608" cy="3139321"/>
          </a:xfrm>
          <a:prstGeom prst="rect">
            <a:avLst/>
          </a:prstGeom>
          <a:noFill/>
        </p:spPr>
        <p:txBody>
          <a:bodyPr wrap="square" rtlCol="0">
            <a:spAutoFit/>
          </a:bodyPr>
          <a:lstStyle/>
          <a:p>
            <a:pPr>
              <a:buFont typeface="Arial" pitchFamily="34" charset="0"/>
              <a:buChar char="•"/>
            </a:pPr>
            <a:r>
              <a:rPr lang="fr-FR" dirty="0" smtClean="0"/>
              <a:t> Rappel de règles d’ordre public</a:t>
            </a:r>
          </a:p>
          <a:p>
            <a:pPr lvl="1">
              <a:buFont typeface="Wingdings" charset="2"/>
              <a:buChar char="ü"/>
            </a:pPr>
            <a:r>
              <a:rPr lang="fr-FR" dirty="0" smtClean="0"/>
              <a:t>Pas de jeux d’argent, pas de vente</a:t>
            </a:r>
          </a:p>
          <a:p>
            <a:pPr lvl="1">
              <a:buFont typeface="Wingdings" charset="2"/>
              <a:buChar char="ü"/>
            </a:pPr>
            <a:r>
              <a:rPr lang="fr-FR" dirty="0" smtClean="0"/>
              <a:t>Ne pas fumer</a:t>
            </a:r>
          </a:p>
          <a:p>
            <a:pPr lvl="1">
              <a:buFont typeface="Wingdings" charset="2"/>
              <a:buChar char="ü"/>
            </a:pPr>
            <a:r>
              <a:rPr lang="fr-FR" dirty="0" smtClean="0"/>
              <a:t>Pas de vente d’alcool sans licence</a:t>
            </a:r>
          </a:p>
          <a:p>
            <a:endParaRPr lang="fr-FR" dirty="0" smtClean="0"/>
          </a:p>
          <a:p>
            <a:pPr>
              <a:buFont typeface="Arial"/>
              <a:buChar char="•"/>
            </a:pPr>
            <a:r>
              <a:rPr lang="fr-FR" dirty="0" smtClean="0"/>
              <a:t> Limites de la mise à disposition</a:t>
            </a:r>
          </a:p>
          <a:p>
            <a:pPr lvl="1">
              <a:buFont typeface="Wingdings" charset="2"/>
              <a:buChar char="ü"/>
            </a:pPr>
            <a:r>
              <a:rPr lang="fr-FR" dirty="0" smtClean="0"/>
              <a:t>Entretien en bon état des locaux</a:t>
            </a:r>
          </a:p>
          <a:p>
            <a:pPr lvl="1">
              <a:buFont typeface="Wingdings" charset="2"/>
              <a:buChar char="ü"/>
            </a:pPr>
            <a:r>
              <a:rPr lang="fr-FR" dirty="0" smtClean="0"/>
              <a:t>Ne pas prêter, ne pas sous-louer</a:t>
            </a:r>
          </a:p>
          <a:p>
            <a:pPr>
              <a:buFont typeface="Arial"/>
              <a:buChar char="•"/>
            </a:pPr>
            <a:endParaRPr lang="fr-FR" dirty="0" smtClean="0"/>
          </a:p>
          <a:p>
            <a:pPr>
              <a:buFont typeface="Arial"/>
              <a:buChar char="•"/>
            </a:pPr>
            <a:r>
              <a:rPr lang="fr-FR" dirty="0" smtClean="0"/>
              <a:t> Règles d’utilisation des fluides : responsabiliser	</a:t>
            </a:r>
          </a:p>
          <a:p>
            <a:endParaRPr lang="fr-FR" dirty="0" smtClean="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1754327"/>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r>
              <a:rPr lang="fr-FR" dirty="0" smtClean="0"/>
              <a:t>	</a:t>
            </a:r>
          </a:p>
          <a:p>
            <a:pPr>
              <a:buFont typeface="Arial"/>
              <a:buChar char="•"/>
            </a:pPr>
            <a:endParaRPr lang="fr-FR" dirty="0" smtClean="0"/>
          </a:p>
          <a:p>
            <a:r>
              <a:rPr lang="fr-FR" dirty="0" smtClean="0"/>
              <a:t>	</a:t>
            </a:r>
          </a:p>
          <a:p>
            <a:r>
              <a:rPr lang="fr-FR" dirty="0" smtClean="0"/>
              <a:t>		</a:t>
            </a:r>
            <a:endParaRPr lang="fr-FR" dirty="0"/>
          </a:p>
        </p:txBody>
      </p:sp>
      <p:pic>
        <p:nvPicPr>
          <p:cNvPr id="12" name="Image 4" descr="ruban transp..gif"/>
          <p:cNvPicPr>
            <a:picLocks noChangeAspect="1"/>
          </p:cNvPicPr>
          <p:nvPr/>
        </p:nvPicPr>
        <p:blipFill>
          <a:blip r:embed="rId2" cstate="print"/>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22</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304800" y="0"/>
            <a:ext cx="9144000" cy="6858000"/>
          </a:xfrm>
          <a:prstGeom prst="rect">
            <a:avLst/>
          </a:prstGeom>
          <a:noFill/>
          <a:ln w="9525">
            <a:noFill/>
            <a:miter lim="800000"/>
            <a:headEnd/>
            <a:tailEnd/>
          </a:ln>
        </p:spPr>
      </p:pic>
      <p:sp>
        <p:nvSpPr>
          <p:cNvPr id="8" name="ZoneTexte 7"/>
          <p:cNvSpPr txBox="1"/>
          <p:nvPr/>
        </p:nvSpPr>
        <p:spPr>
          <a:xfrm>
            <a:off x="971600" y="548680"/>
            <a:ext cx="6552728" cy="369332"/>
          </a:xfrm>
          <a:prstGeom prst="rect">
            <a:avLst/>
          </a:prstGeom>
          <a:noFill/>
        </p:spPr>
        <p:txBody>
          <a:bodyPr wrap="square" rtlCol="0">
            <a:spAutoFit/>
          </a:bodyPr>
          <a:lstStyle/>
          <a:p>
            <a:r>
              <a:rPr lang="fr-FR" dirty="0" smtClean="0"/>
              <a:t>LES CONTREPARTIES</a:t>
            </a:r>
            <a:endParaRPr lang="fr-FR" dirty="0"/>
          </a:p>
        </p:txBody>
      </p:sp>
      <p:sp>
        <p:nvSpPr>
          <p:cNvPr id="9" name="ZoneTexte 8"/>
          <p:cNvSpPr txBox="1"/>
          <p:nvPr/>
        </p:nvSpPr>
        <p:spPr>
          <a:xfrm>
            <a:off x="971600" y="1412776"/>
            <a:ext cx="5472608" cy="3416320"/>
          </a:xfrm>
          <a:prstGeom prst="rect">
            <a:avLst/>
          </a:prstGeom>
          <a:noFill/>
        </p:spPr>
        <p:txBody>
          <a:bodyPr wrap="square" rtlCol="0">
            <a:spAutoFit/>
          </a:bodyPr>
          <a:lstStyle/>
          <a:p>
            <a:pPr>
              <a:buFont typeface="Arial" pitchFamily="34" charset="0"/>
              <a:buChar char="•"/>
            </a:pPr>
            <a:r>
              <a:rPr lang="fr-FR" dirty="0" smtClean="0"/>
              <a:t> La Mairie peut utiliser les locaux à des heures non attribuées à l’Association</a:t>
            </a:r>
          </a:p>
          <a:p>
            <a:endParaRPr lang="fr-FR" dirty="0" smtClean="0"/>
          </a:p>
          <a:p>
            <a:endParaRPr lang="fr-FR" dirty="0" smtClean="0"/>
          </a:p>
          <a:p>
            <a:endParaRPr lang="fr-FR" dirty="0" smtClean="0"/>
          </a:p>
          <a:p>
            <a:endParaRPr lang="fr-FR" dirty="0" smtClean="0"/>
          </a:p>
          <a:p>
            <a:endParaRPr lang="fr-FR" dirty="0" smtClean="0"/>
          </a:p>
          <a:p>
            <a:pPr>
              <a:buFont typeface="Arial"/>
              <a:buChar char="•"/>
            </a:pPr>
            <a:r>
              <a:rPr lang="fr-FR" dirty="0" smtClean="0"/>
              <a:t> L’Association peut recevoir une subvention pour faire face à ses frais</a:t>
            </a:r>
          </a:p>
          <a:p>
            <a:pPr>
              <a:buFont typeface="Arial"/>
              <a:buChar char="•"/>
            </a:pPr>
            <a:endParaRPr lang="fr-FR" dirty="0" smtClean="0"/>
          </a:p>
          <a:p>
            <a:r>
              <a:rPr lang="fr-FR" dirty="0" smtClean="0"/>
              <a:t>	</a:t>
            </a:r>
          </a:p>
          <a:p>
            <a:endParaRPr lang="fr-FR" dirty="0" smtClean="0"/>
          </a:p>
        </p:txBody>
      </p:sp>
      <p:sp>
        <p:nvSpPr>
          <p:cNvPr id="10" name="ZoneTexte 9"/>
          <p:cNvSpPr txBox="1"/>
          <p:nvPr/>
        </p:nvSpPr>
        <p:spPr>
          <a:xfrm>
            <a:off x="971600" y="1988840"/>
            <a:ext cx="6120680" cy="646331"/>
          </a:xfrm>
          <a:prstGeom prst="rect">
            <a:avLst/>
          </a:prstGeom>
          <a:noFill/>
        </p:spPr>
        <p:txBody>
          <a:bodyPr wrap="square" rtlCol="0">
            <a:spAutoFit/>
          </a:bodyPr>
          <a:lstStyle/>
          <a:p>
            <a:r>
              <a:rPr lang="fr-FR" dirty="0" smtClean="0"/>
              <a:t>	</a:t>
            </a:r>
          </a:p>
          <a:p>
            <a:endParaRPr lang="fr-FR" dirty="0"/>
          </a:p>
        </p:txBody>
      </p:sp>
      <p:sp>
        <p:nvSpPr>
          <p:cNvPr id="11" name="ZoneTexte 10"/>
          <p:cNvSpPr txBox="1"/>
          <p:nvPr/>
        </p:nvSpPr>
        <p:spPr>
          <a:xfrm>
            <a:off x="971600" y="2636912"/>
            <a:ext cx="6480720" cy="1754327"/>
          </a:xfrm>
          <a:prstGeom prst="rect">
            <a:avLst/>
          </a:prstGeom>
          <a:noFill/>
        </p:spPr>
        <p:txBody>
          <a:bodyPr wrap="square" rtlCol="0">
            <a:spAutoFit/>
          </a:bodyPr>
          <a:lstStyle/>
          <a:p>
            <a:pPr>
              <a:buFont typeface="Arial" pitchFamily="34" charset="0"/>
              <a:buChar char="•"/>
            </a:pPr>
            <a:endParaRPr lang="fr-FR" dirty="0" smtClean="0"/>
          </a:p>
          <a:p>
            <a:endParaRPr lang="fr-FR" dirty="0" smtClean="0"/>
          </a:p>
          <a:p>
            <a:r>
              <a:rPr lang="fr-FR" dirty="0" smtClean="0"/>
              <a:t>	</a:t>
            </a:r>
          </a:p>
          <a:p>
            <a:pPr>
              <a:buFont typeface="Arial"/>
              <a:buChar char="•"/>
            </a:pPr>
            <a:endParaRPr lang="fr-FR" dirty="0" smtClean="0"/>
          </a:p>
          <a:p>
            <a:r>
              <a:rPr lang="fr-FR" dirty="0" smtClean="0"/>
              <a:t>	</a:t>
            </a:r>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0"/>
            <a:ext cx="10972800" cy="822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4</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 name="ZoneTexte 16"/>
          <p:cNvSpPr txBox="1"/>
          <p:nvPr/>
        </p:nvSpPr>
        <p:spPr>
          <a:xfrm>
            <a:off x="827584" y="692696"/>
            <a:ext cx="7272808" cy="4247317"/>
          </a:xfrm>
          <a:prstGeom prst="rect">
            <a:avLst/>
          </a:prstGeom>
          <a:noFill/>
        </p:spPr>
        <p:txBody>
          <a:bodyPr wrap="square" rtlCol="0">
            <a:spAutoFit/>
          </a:bodyPr>
          <a:lstStyle/>
          <a:p>
            <a:pPr algn="ctr"/>
            <a:r>
              <a:rPr lang="fr-FR" sz="5400" dirty="0" smtClean="0"/>
              <a:t>FORMATION DES BUREAUX </a:t>
            </a:r>
          </a:p>
          <a:p>
            <a:pPr algn="ctr"/>
            <a:endParaRPr lang="fr-FR" sz="5400" dirty="0" smtClean="0"/>
          </a:p>
          <a:p>
            <a:pPr algn="ctr"/>
            <a:r>
              <a:rPr lang="fr-FR" sz="5400" dirty="0" smtClean="0"/>
              <a:t>ASSOCIATIONS </a:t>
            </a:r>
          </a:p>
          <a:p>
            <a:pPr algn="ctr"/>
            <a:r>
              <a:rPr lang="fr-FR" sz="5400" dirty="0" smtClean="0"/>
              <a:t>LOI 1901</a:t>
            </a:r>
            <a:endParaRPr lang="fr-FR" sz="5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5</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971600" y="548680"/>
            <a:ext cx="6480720" cy="369332"/>
          </a:xfrm>
          <a:prstGeom prst="rect">
            <a:avLst/>
          </a:prstGeom>
          <a:noFill/>
        </p:spPr>
        <p:txBody>
          <a:bodyPr wrap="square" rtlCol="0">
            <a:spAutoFit/>
          </a:bodyPr>
          <a:lstStyle/>
          <a:p>
            <a:r>
              <a:rPr lang="fr-FR" dirty="0" smtClean="0"/>
              <a:t>DIFFERENCE ENTRE CLUB ET ASSOCIATION</a:t>
            </a:r>
            <a:endParaRPr lang="fr-FR" dirty="0"/>
          </a:p>
        </p:txBody>
      </p:sp>
      <p:sp>
        <p:nvSpPr>
          <p:cNvPr id="9" name="ZoneTexte 8"/>
          <p:cNvSpPr txBox="1"/>
          <p:nvPr/>
        </p:nvSpPr>
        <p:spPr>
          <a:xfrm>
            <a:off x="971600" y="1484784"/>
            <a:ext cx="6552728" cy="923330"/>
          </a:xfrm>
          <a:prstGeom prst="rect">
            <a:avLst/>
          </a:prstGeom>
          <a:noFill/>
        </p:spPr>
        <p:txBody>
          <a:bodyPr wrap="square" rtlCol="0">
            <a:spAutoFit/>
          </a:bodyPr>
          <a:lstStyle/>
          <a:p>
            <a:pPr>
              <a:buFont typeface="Arial" pitchFamily="34" charset="0"/>
              <a:buChar char="•"/>
            </a:pPr>
            <a:r>
              <a:rPr lang="fr-FR" dirty="0" smtClean="0"/>
              <a:t>Une association est une structure juridique fixe définie par la loi (1901 et 1908), un club est le nom d'un regroupement de personnes pour toute activité ludique mais qui n'a pas de base juridique propre</a:t>
            </a:r>
            <a:endParaRPr lang="fr-F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6</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971600" y="548680"/>
            <a:ext cx="6696744" cy="369332"/>
          </a:xfrm>
          <a:prstGeom prst="rect">
            <a:avLst/>
          </a:prstGeom>
          <a:noFill/>
        </p:spPr>
        <p:txBody>
          <a:bodyPr wrap="square" rtlCol="0">
            <a:spAutoFit/>
          </a:bodyPr>
          <a:lstStyle/>
          <a:p>
            <a:r>
              <a:rPr lang="fr-FR" dirty="0" smtClean="0"/>
              <a:t>AVANTAGES DE LA LOI 1901</a:t>
            </a:r>
            <a:endParaRPr lang="fr-FR" dirty="0"/>
          </a:p>
        </p:txBody>
      </p:sp>
      <p:sp>
        <p:nvSpPr>
          <p:cNvPr id="9" name="ZoneTexte 8"/>
          <p:cNvSpPr txBox="1"/>
          <p:nvPr/>
        </p:nvSpPr>
        <p:spPr>
          <a:xfrm>
            <a:off x="971600" y="1268760"/>
            <a:ext cx="7344816" cy="369332"/>
          </a:xfrm>
          <a:prstGeom prst="rect">
            <a:avLst/>
          </a:prstGeom>
          <a:noFill/>
        </p:spPr>
        <p:txBody>
          <a:bodyPr wrap="square" rtlCol="0">
            <a:spAutoFit/>
          </a:bodyPr>
          <a:lstStyle/>
          <a:p>
            <a:pPr>
              <a:buFont typeface="Arial" pitchFamily="34" charset="0"/>
              <a:buChar char="•"/>
            </a:pPr>
            <a:r>
              <a:rPr lang="fr-FR" dirty="0" smtClean="0"/>
              <a:t> être reconnu officiellement comme association (déclaration en Préfecture)</a:t>
            </a:r>
            <a:endParaRPr lang="fr-FR" dirty="0"/>
          </a:p>
        </p:txBody>
      </p:sp>
      <p:sp>
        <p:nvSpPr>
          <p:cNvPr id="10" name="ZoneTexte 9"/>
          <p:cNvSpPr txBox="1"/>
          <p:nvPr/>
        </p:nvSpPr>
        <p:spPr>
          <a:xfrm>
            <a:off x="971600" y="1988840"/>
            <a:ext cx="7272808" cy="369332"/>
          </a:xfrm>
          <a:prstGeom prst="rect">
            <a:avLst/>
          </a:prstGeom>
          <a:noFill/>
        </p:spPr>
        <p:txBody>
          <a:bodyPr wrap="square" rtlCol="0">
            <a:spAutoFit/>
          </a:bodyPr>
          <a:lstStyle/>
          <a:p>
            <a:pPr>
              <a:buFont typeface="Arial" pitchFamily="34" charset="0"/>
              <a:buChar char="•"/>
            </a:pPr>
            <a:r>
              <a:rPr lang="fr-FR" dirty="0" smtClean="0"/>
              <a:t> obtention de subventions</a:t>
            </a:r>
            <a:endParaRPr lang="fr-FR" dirty="0"/>
          </a:p>
        </p:txBody>
      </p:sp>
      <p:sp>
        <p:nvSpPr>
          <p:cNvPr id="11" name="ZoneTexte 10"/>
          <p:cNvSpPr txBox="1"/>
          <p:nvPr/>
        </p:nvSpPr>
        <p:spPr>
          <a:xfrm>
            <a:off x="971600" y="2636912"/>
            <a:ext cx="7272808" cy="369332"/>
          </a:xfrm>
          <a:prstGeom prst="rect">
            <a:avLst/>
          </a:prstGeom>
          <a:noFill/>
        </p:spPr>
        <p:txBody>
          <a:bodyPr wrap="square" rtlCol="0">
            <a:spAutoFit/>
          </a:bodyPr>
          <a:lstStyle/>
          <a:p>
            <a:pPr>
              <a:buFont typeface="Arial" pitchFamily="34" charset="0"/>
              <a:buChar char="•"/>
            </a:pPr>
            <a:r>
              <a:rPr lang="fr-FR" dirty="0" smtClean="0"/>
              <a:t> ouverture d’un compte en banque</a:t>
            </a:r>
            <a:endParaRPr lang="fr-FR" dirty="0"/>
          </a:p>
        </p:txBody>
      </p:sp>
      <p:sp>
        <p:nvSpPr>
          <p:cNvPr id="12" name="ZoneTexte 11"/>
          <p:cNvSpPr txBox="1"/>
          <p:nvPr/>
        </p:nvSpPr>
        <p:spPr>
          <a:xfrm>
            <a:off x="971600" y="3429000"/>
            <a:ext cx="7200800" cy="646331"/>
          </a:xfrm>
          <a:prstGeom prst="rect">
            <a:avLst/>
          </a:prstGeom>
          <a:noFill/>
        </p:spPr>
        <p:txBody>
          <a:bodyPr wrap="square" rtlCol="0">
            <a:spAutoFit/>
          </a:bodyPr>
          <a:lstStyle/>
          <a:p>
            <a:pPr>
              <a:buFont typeface="Arial" pitchFamily="34" charset="0"/>
              <a:buChar char="•"/>
            </a:pPr>
            <a:r>
              <a:rPr lang="fr-FR" dirty="0" smtClean="0"/>
              <a:t> établir des partenariats avec les collectivités territoriales ou les entreprises</a:t>
            </a:r>
            <a:endParaRPr lang="fr-FR" dirty="0"/>
          </a:p>
        </p:txBody>
      </p:sp>
      <p:sp>
        <p:nvSpPr>
          <p:cNvPr id="13" name="ZoneTexte 12"/>
          <p:cNvSpPr txBox="1"/>
          <p:nvPr/>
        </p:nvSpPr>
        <p:spPr>
          <a:xfrm>
            <a:off x="971600" y="4149080"/>
            <a:ext cx="7056784" cy="369332"/>
          </a:xfrm>
          <a:prstGeom prst="rect">
            <a:avLst/>
          </a:prstGeom>
          <a:noFill/>
        </p:spPr>
        <p:txBody>
          <a:bodyPr wrap="square" rtlCol="0">
            <a:spAutoFit/>
          </a:bodyPr>
          <a:lstStyle/>
          <a:p>
            <a:pPr>
              <a:buFont typeface="Arial" pitchFamily="34" charset="0"/>
              <a:buChar char="•"/>
            </a:pPr>
            <a:r>
              <a:rPr lang="fr-FR" dirty="0" smtClean="0"/>
              <a:t> recevoir des dons</a:t>
            </a:r>
            <a:endParaRPr lang="fr-FR" dirty="0"/>
          </a:p>
        </p:txBody>
      </p:sp>
      <p:sp>
        <p:nvSpPr>
          <p:cNvPr id="14" name="ZoneTexte 13"/>
          <p:cNvSpPr txBox="1"/>
          <p:nvPr/>
        </p:nvSpPr>
        <p:spPr>
          <a:xfrm>
            <a:off x="971600" y="4581128"/>
            <a:ext cx="7200800" cy="369332"/>
          </a:xfrm>
          <a:prstGeom prst="rect">
            <a:avLst/>
          </a:prstGeom>
          <a:noFill/>
        </p:spPr>
        <p:txBody>
          <a:bodyPr wrap="square" rtlCol="0">
            <a:spAutoFit/>
          </a:bodyPr>
          <a:lstStyle/>
          <a:p>
            <a:pPr>
              <a:buFont typeface="Arial" pitchFamily="34" charset="0"/>
              <a:buChar char="•"/>
            </a:pPr>
            <a:r>
              <a:rPr lang="fr-FR" dirty="0" smtClean="0"/>
              <a:t> cas des associations reconnues d’utilité publique</a:t>
            </a:r>
            <a:endParaRPr lang="fr-FR" dirty="0"/>
          </a:p>
        </p:txBody>
      </p:sp>
      <p:sp>
        <p:nvSpPr>
          <p:cNvPr id="15" name="ZoneTexte 14"/>
          <p:cNvSpPr txBox="1"/>
          <p:nvPr/>
        </p:nvSpPr>
        <p:spPr>
          <a:xfrm>
            <a:off x="971600" y="5085184"/>
            <a:ext cx="7272808" cy="369332"/>
          </a:xfrm>
          <a:prstGeom prst="rect">
            <a:avLst/>
          </a:prstGeom>
          <a:noFill/>
        </p:spPr>
        <p:txBody>
          <a:bodyPr wrap="square" rtlCol="0">
            <a:spAutoFit/>
          </a:bodyPr>
          <a:lstStyle/>
          <a:p>
            <a:pPr>
              <a:buFont typeface="Arial" pitchFamily="34" charset="0"/>
              <a:buChar char="•"/>
            </a:pPr>
            <a:r>
              <a:rPr lang="fr-FR" dirty="0" smtClean="0"/>
              <a:t> prêt de locaux</a:t>
            </a:r>
            <a:endParaRPr lang="fr-F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7</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ZoneTexte 8"/>
          <p:cNvSpPr txBox="1"/>
          <p:nvPr/>
        </p:nvSpPr>
        <p:spPr>
          <a:xfrm>
            <a:off x="539552" y="764704"/>
            <a:ext cx="7200800" cy="4708981"/>
          </a:xfrm>
          <a:prstGeom prst="rect">
            <a:avLst/>
          </a:prstGeom>
          <a:noFill/>
        </p:spPr>
        <p:txBody>
          <a:bodyPr wrap="square" rtlCol="0">
            <a:spAutoFit/>
          </a:bodyPr>
          <a:lstStyle/>
          <a:p>
            <a:pPr algn="just"/>
            <a:r>
              <a:rPr lang="fr-FR" sz="2000" dirty="0" smtClean="0"/>
              <a:t>Auparavant, il fallait une autorisation royale pour constituer une association. Même après la </a:t>
            </a:r>
            <a:r>
              <a:rPr lang="fr-FR" sz="2000" dirty="0" smtClean="0">
                <a:hlinkClick r:id="rId3" action="ppaction://hlinkfile" tooltip="Déclaration des droits de l'homme et du citoyen de 1789"/>
              </a:rPr>
              <a:t>Déclaration des droits de l'homme et du citoyen de 1789</a:t>
            </a:r>
            <a:r>
              <a:rPr lang="fr-FR" sz="2000" dirty="0" smtClean="0"/>
              <a:t>, rien n'était prévu pour les associations. La </a:t>
            </a:r>
            <a:r>
              <a:rPr lang="fr-FR" sz="2000" dirty="0" smtClean="0">
                <a:hlinkClick r:id="rId4" action="ppaction://hlinkfile" tooltip="Constitution française de 1848"/>
              </a:rPr>
              <a:t>Constitution française de 1848</a:t>
            </a:r>
            <a:r>
              <a:rPr lang="fr-FR" sz="2000" dirty="0" smtClean="0"/>
              <a:t> avait autorisé la création d'associations mais l'avait de nouveau interdite un an après. Diverses lois ont donc ouvert la voie à la loi de 1901 en créant des règles de droit concernant l'association :</a:t>
            </a:r>
          </a:p>
          <a:p>
            <a:pPr algn="just"/>
            <a:r>
              <a:rPr lang="fr-FR" sz="2000" dirty="0" smtClean="0"/>
              <a:t>Une loi de 1875 a permis la création d'associations en vue de l'organisation de l'enseignement supérieur ;</a:t>
            </a:r>
          </a:p>
          <a:p>
            <a:pPr algn="just"/>
            <a:r>
              <a:rPr lang="fr-FR" sz="2000" dirty="0" smtClean="0"/>
              <a:t>Une loi de 1898 a permis la création des associations de secours mutuel.</a:t>
            </a:r>
          </a:p>
          <a:p>
            <a:pPr algn="just"/>
            <a:r>
              <a:rPr lang="fr-FR" sz="2000" dirty="0" smtClean="0"/>
              <a:t>En </a:t>
            </a:r>
            <a:r>
              <a:rPr lang="fr-FR" sz="2000" dirty="0" smtClean="0">
                <a:hlinkClick r:id="rId5" action="ppaction://hlinkfile" tooltip="Janvier 2006"/>
              </a:rPr>
              <a:t>janvier</a:t>
            </a:r>
            <a:r>
              <a:rPr lang="fr-FR" sz="2000" dirty="0" smtClean="0"/>
              <a:t> </a:t>
            </a:r>
            <a:r>
              <a:rPr lang="fr-FR" sz="2000" dirty="0" smtClean="0">
                <a:hlinkClick r:id="rId6" action="ppaction://hlinkfile" tooltip="2006"/>
              </a:rPr>
              <a:t>2006</a:t>
            </a:r>
            <a:r>
              <a:rPr lang="fr-FR" sz="2000" dirty="0" smtClean="0"/>
              <a:t>, il existait en France plus d'un </a:t>
            </a:r>
            <a:r>
              <a:rPr lang="fr-FR" sz="2000" dirty="0" smtClean="0">
                <a:hlinkClick r:id="rId7" action="ppaction://hlinkfile" tooltip="Million"/>
              </a:rPr>
              <a:t>million</a:t>
            </a:r>
            <a:r>
              <a:rPr lang="fr-FR" sz="2000" dirty="0" smtClean="0"/>
              <a:t> d'associations déclarées</a:t>
            </a:r>
            <a:r>
              <a:rPr lang="fr-FR" sz="2000" baseline="30000" dirty="0" smtClean="0">
                <a:hlinkClick r:id="" action="ppaction://hlinkfile"/>
              </a:rPr>
              <a:t>[</a:t>
            </a:r>
            <a:r>
              <a:rPr lang="fr-FR" sz="2000" dirty="0" smtClean="0"/>
              <a:t>dans lesquelles 1,6 million de salariés travaillent.</a:t>
            </a:r>
          </a:p>
          <a:p>
            <a:pPr algn="just"/>
            <a:r>
              <a:rPr lang="fr-FR" sz="2000" dirty="0" smtClean="0"/>
              <a:t>En 2008, 15,8 millions de personnes, soit un tiers des 16 ans et plus, étaient membres d'une association déclarée.</a:t>
            </a:r>
            <a:endParaRPr lang="fr-FR"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8</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ZoneTexte 9"/>
          <p:cNvSpPr txBox="1"/>
          <p:nvPr/>
        </p:nvSpPr>
        <p:spPr>
          <a:xfrm>
            <a:off x="971600" y="548680"/>
            <a:ext cx="6480720" cy="369332"/>
          </a:xfrm>
          <a:prstGeom prst="rect">
            <a:avLst/>
          </a:prstGeom>
          <a:noFill/>
        </p:spPr>
        <p:txBody>
          <a:bodyPr wrap="square" rtlCol="0">
            <a:spAutoFit/>
          </a:bodyPr>
          <a:lstStyle/>
          <a:p>
            <a:r>
              <a:rPr lang="fr-FR" dirty="0" smtClean="0"/>
              <a:t>CONVENTION AVEC LA MAIRIE DE TOULON</a:t>
            </a:r>
            <a:endParaRPr lang="fr-FR" dirty="0"/>
          </a:p>
        </p:txBody>
      </p:sp>
      <p:sp>
        <p:nvSpPr>
          <p:cNvPr id="11" name="ZoneTexte 10"/>
          <p:cNvSpPr txBox="1"/>
          <p:nvPr/>
        </p:nvSpPr>
        <p:spPr>
          <a:xfrm>
            <a:off x="971600" y="1268760"/>
            <a:ext cx="6336704" cy="369332"/>
          </a:xfrm>
          <a:prstGeom prst="rect">
            <a:avLst/>
          </a:prstGeom>
          <a:noFill/>
        </p:spPr>
        <p:txBody>
          <a:bodyPr wrap="square" rtlCol="0">
            <a:spAutoFit/>
          </a:bodyPr>
          <a:lstStyle/>
          <a:p>
            <a:pPr>
              <a:buFont typeface="Arial" pitchFamily="34" charset="0"/>
              <a:buChar char="•"/>
            </a:pPr>
            <a:r>
              <a:rPr lang="fr-FR" dirty="0" smtClean="0"/>
              <a:t> signature entre le Président et le Maire</a:t>
            </a:r>
            <a:endParaRPr lang="fr-FR" dirty="0"/>
          </a:p>
        </p:txBody>
      </p:sp>
      <p:sp>
        <p:nvSpPr>
          <p:cNvPr id="12" name="ZoneTexte 11"/>
          <p:cNvSpPr txBox="1"/>
          <p:nvPr/>
        </p:nvSpPr>
        <p:spPr>
          <a:xfrm>
            <a:off x="971600" y="1700808"/>
            <a:ext cx="5400600" cy="369332"/>
          </a:xfrm>
          <a:prstGeom prst="rect">
            <a:avLst/>
          </a:prstGeom>
          <a:noFill/>
        </p:spPr>
        <p:txBody>
          <a:bodyPr wrap="square" rtlCol="0">
            <a:spAutoFit/>
          </a:bodyPr>
          <a:lstStyle/>
          <a:p>
            <a:pPr>
              <a:buFont typeface="Arial" pitchFamily="34" charset="0"/>
              <a:buChar char="•"/>
            </a:pPr>
            <a:r>
              <a:rPr lang="fr-FR" dirty="0" smtClean="0"/>
              <a:t> respect scrupuleux</a:t>
            </a:r>
            <a:endParaRPr lang="fr-FR" dirty="0"/>
          </a:p>
        </p:txBody>
      </p:sp>
      <p:sp>
        <p:nvSpPr>
          <p:cNvPr id="13" name="ZoneTexte 12"/>
          <p:cNvSpPr txBox="1"/>
          <p:nvPr/>
        </p:nvSpPr>
        <p:spPr>
          <a:xfrm>
            <a:off x="971600" y="2204864"/>
            <a:ext cx="6624736" cy="369332"/>
          </a:xfrm>
          <a:prstGeom prst="rect">
            <a:avLst/>
          </a:prstGeom>
          <a:noFill/>
        </p:spPr>
        <p:txBody>
          <a:bodyPr wrap="square" rtlCol="0">
            <a:spAutoFit/>
          </a:bodyPr>
          <a:lstStyle/>
          <a:p>
            <a:pPr>
              <a:buFont typeface="Arial" pitchFamily="34" charset="0"/>
              <a:buChar char="•"/>
            </a:pPr>
            <a:r>
              <a:rPr lang="fr-FR" dirty="0" smtClean="0"/>
              <a:t> 2 points sensibles :</a:t>
            </a:r>
            <a:endParaRPr lang="fr-FR" dirty="0"/>
          </a:p>
        </p:txBody>
      </p:sp>
      <p:sp>
        <p:nvSpPr>
          <p:cNvPr id="14" name="ZoneTexte 13"/>
          <p:cNvSpPr txBox="1"/>
          <p:nvPr/>
        </p:nvSpPr>
        <p:spPr>
          <a:xfrm>
            <a:off x="1547664" y="2708920"/>
            <a:ext cx="5976664" cy="369332"/>
          </a:xfrm>
          <a:prstGeom prst="rect">
            <a:avLst/>
          </a:prstGeom>
          <a:noFill/>
        </p:spPr>
        <p:txBody>
          <a:bodyPr wrap="square" rtlCol="0">
            <a:spAutoFit/>
          </a:bodyPr>
          <a:lstStyle/>
          <a:p>
            <a:pPr marL="342900" indent="-342900">
              <a:buFont typeface="+mj-lt"/>
              <a:buAutoNum type="arabicPeriod"/>
            </a:pPr>
            <a:r>
              <a:rPr lang="fr-FR" dirty="0" smtClean="0"/>
              <a:t>alcool</a:t>
            </a:r>
            <a:endParaRPr lang="fr-FR" dirty="0"/>
          </a:p>
        </p:txBody>
      </p:sp>
      <p:sp>
        <p:nvSpPr>
          <p:cNvPr id="15" name="ZoneTexte 14"/>
          <p:cNvSpPr txBox="1"/>
          <p:nvPr/>
        </p:nvSpPr>
        <p:spPr>
          <a:xfrm>
            <a:off x="1619672" y="3140968"/>
            <a:ext cx="3816424" cy="369332"/>
          </a:xfrm>
          <a:prstGeom prst="rect">
            <a:avLst/>
          </a:prstGeom>
          <a:noFill/>
        </p:spPr>
        <p:txBody>
          <a:bodyPr wrap="square" rtlCol="0">
            <a:spAutoFit/>
          </a:bodyPr>
          <a:lstStyle/>
          <a:p>
            <a:pPr marL="342900" indent="-342900">
              <a:buFont typeface="+mj-lt"/>
              <a:buAutoNum type="arabicPeriod" startAt="2"/>
            </a:pPr>
            <a:r>
              <a:rPr lang="fr-FR" dirty="0" smtClean="0"/>
              <a:t>vente à l’intérieur du club</a:t>
            </a:r>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9</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899592" y="1556792"/>
            <a:ext cx="6768752" cy="2862322"/>
          </a:xfrm>
          <a:prstGeom prst="rect">
            <a:avLst/>
          </a:prstGeom>
          <a:noFill/>
        </p:spPr>
        <p:txBody>
          <a:bodyPr wrap="square" rtlCol="0">
            <a:spAutoFit/>
          </a:bodyPr>
          <a:lstStyle/>
          <a:p>
            <a:pPr algn="ctr"/>
            <a:r>
              <a:rPr lang="fr-FR" sz="6000" dirty="0" smtClean="0"/>
              <a:t>LES ORGANES </a:t>
            </a:r>
          </a:p>
          <a:p>
            <a:pPr algn="ctr"/>
            <a:r>
              <a:rPr lang="fr-FR" sz="6000" dirty="0" smtClean="0"/>
              <a:t>DE FONCTIONNEMENT</a:t>
            </a:r>
            <a:endParaRPr lang="fr-FR" sz="6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1020</Words>
  <Application>Microsoft Macintosh PowerPoint</Application>
  <PresentationFormat>Présentation à l'écran (4:3)</PresentationFormat>
  <Paragraphs>236</Paragraphs>
  <Slides>22</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Mawenzi</dc:creator>
  <cp:lastModifiedBy>Alain Thiriez</cp:lastModifiedBy>
  <cp:revision>11</cp:revision>
  <dcterms:created xsi:type="dcterms:W3CDTF">2013-04-08T09:35:43Z</dcterms:created>
  <dcterms:modified xsi:type="dcterms:W3CDTF">2013-04-08T09:36:07Z</dcterms:modified>
</cp:coreProperties>
</file>