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96B62-A1DF-3E4B-ABF6-91FA8633C627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576DD-2E1A-2A41-9877-F72118213E9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7E52-BD1F-465D-BD8C-A8AF06FE28B9}" type="datetimeFigureOut">
              <a:rPr lang="fr-FR" smtClean="0"/>
              <a:pPr/>
              <a:t>8/04/13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6C00-8FCA-4A04-B55C-D2C6D8F11EC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	Assemblée générale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Convocation</a:t>
            </a:r>
          </a:p>
          <a:p>
            <a:r>
              <a:rPr lang="fr-FR" dirty="0" smtClean="0"/>
              <a:t>Tenue </a:t>
            </a:r>
          </a:p>
          <a:p>
            <a:r>
              <a:rPr lang="fr-FR" dirty="0" smtClean="0"/>
              <a:t>Compte-rendu</a:t>
            </a:r>
          </a:p>
          <a:p>
            <a:r>
              <a:rPr lang="fr-FR" dirty="0" smtClean="0"/>
              <a:t>Assemblée Générale Ordinaire et Extraordinaire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registre de l’Association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obligation légale (sanctions pénales)</a:t>
            </a:r>
          </a:p>
          <a:p>
            <a:r>
              <a:rPr lang="fr-FR" dirty="0" smtClean="0"/>
              <a:t>Coté et paraphé par le Président</a:t>
            </a:r>
          </a:p>
          <a:p>
            <a:r>
              <a:rPr lang="fr-FR" dirty="0" smtClean="0"/>
              <a:t>Coordonnées de l’Association</a:t>
            </a:r>
          </a:p>
          <a:p>
            <a:r>
              <a:rPr lang="fr-FR" dirty="0" smtClean="0"/>
              <a:t>Transcription des réunions et des décisions</a:t>
            </a:r>
          </a:p>
          <a:p>
            <a:r>
              <a:rPr lang="fr-FR" dirty="0" smtClean="0"/>
              <a:t>Mention de toutes les modifications importantes : siège, dirigeants,…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 comptable associatif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Comptes de bilan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la trésorerie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les stocks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les réserves</a:t>
            </a:r>
          </a:p>
          <a:p>
            <a:pPr>
              <a:buFont typeface="Arial"/>
              <a:buChar char="•"/>
            </a:pPr>
            <a:r>
              <a:rPr lang="fr-FR" dirty="0" smtClean="0"/>
              <a:t>Comptes de gestion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Dépenses et recettes courantes</a:t>
            </a:r>
          </a:p>
          <a:p>
            <a:r>
              <a:rPr lang="fr-FR" dirty="0" smtClean="0"/>
              <a:t>Comptes d’œuvre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tenue des comptes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2 formules : recettes - dépenses ou engagements</a:t>
            </a:r>
          </a:p>
          <a:p>
            <a:pPr>
              <a:buFont typeface="Arial"/>
              <a:buChar char="•"/>
            </a:pPr>
            <a:r>
              <a:rPr lang="fr-FR" dirty="0" smtClean="0"/>
              <a:t>Support : manuel ou informatique</a:t>
            </a:r>
          </a:p>
          <a:p>
            <a:pPr>
              <a:buFont typeface="Arial"/>
              <a:buChar char="•"/>
            </a:pPr>
            <a:r>
              <a:rPr lang="fr-FR" dirty="0" smtClean="0"/>
              <a:t>Mouvements comptables : traduction de l’activité de l’association</a:t>
            </a:r>
          </a:p>
          <a:p>
            <a:pPr>
              <a:buFont typeface="Arial"/>
              <a:buChar char="•"/>
            </a:pPr>
            <a:r>
              <a:rPr lang="fr-FR" dirty="0" smtClean="0"/>
              <a:t>Avoir un plan comptable</a:t>
            </a:r>
          </a:p>
          <a:p>
            <a:pPr>
              <a:buFont typeface="Arial"/>
              <a:buChar char="•"/>
            </a:pPr>
            <a:r>
              <a:rPr lang="fr-FR" dirty="0" smtClean="0"/>
              <a:t>Les écritures dates, libellés et montants</a:t>
            </a:r>
          </a:p>
          <a:p>
            <a:pPr>
              <a:buFont typeface="Arial"/>
              <a:buChar char="•"/>
            </a:pPr>
            <a:r>
              <a:rPr lang="fr-FR" dirty="0" smtClean="0"/>
              <a:t>Tenue régulière et exacte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caisse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Doit fermer à clef</a:t>
            </a:r>
          </a:p>
          <a:p>
            <a:r>
              <a:rPr lang="fr-FR" dirty="0" smtClean="0"/>
              <a:t>Tout mouvement de caisse entraîne une écriture comptable : avoir un journal de caisse dans la caisse</a:t>
            </a:r>
          </a:p>
          <a:p>
            <a:r>
              <a:rPr lang="fr-FR" dirty="0" smtClean="0"/>
              <a:t>Reporter mensuellement les écritures dans la comptabilité. Vérifier la caisse.</a:t>
            </a:r>
          </a:p>
          <a:p>
            <a:r>
              <a:rPr lang="fr-FR" dirty="0" smtClean="0"/>
              <a:t>Utiliser aussi peu que possible la caisse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L’assurance responsabilité civile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Pourquoi ?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Couvrir les activités des adhérents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Couvrir la responsabilité des dirigeants</a:t>
            </a:r>
          </a:p>
          <a:p>
            <a:pPr>
              <a:buFont typeface="Arial"/>
              <a:buChar char="•"/>
            </a:pPr>
            <a:r>
              <a:rPr lang="fr-FR" dirty="0" smtClean="0"/>
              <a:t>Demander des devis</a:t>
            </a:r>
          </a:p>
          <a:p>
            <a:pPr>
              <a:buFont typeface="Arial"/>
              <a:buChar char="•"/>
            </a:pPr>
            <a:r>
              <a:rPr lang="fr-FR" dirty="0" smtClean="0"/>
              <a:t>Comparer à d’autres associations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Compte-rendu des activités annuel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fr-FR" dirty="0" smtClean="0"/>
              <a:t>Utile pour les dirigeants, les adhérents, les autorités de tutelle et éventuellement les demandes de subvention</a:t>
            </a:r>
          </a:p>
          <a:p>
            <a:pPr>
              <a:buFont typeface="Arial"/>
              <a:buChar char="•"/>
            </a:pPr>
            <a:r>
              <a:rPr lang="fr-FR" dirty="0" smtClean="0"/>
              <a:t>Fait le point des activités : fréquentation, adaptation aux besoins</a:t>
            </a:r>
          </a:p>
          <a:p>
            <a:pPr>
              <a:buFont typeface="Arial"/>
              <a:buChar char="•"/>
            </a:pPr>
            <a:r>
              <a:rPr lang="fr-FR" dirty="0" smtClean="0"/>
              <a:t>Identifie de nouveaux besoins</a:t>
            </a:r>
          </a:p>
          <a:p>
            <a:pPr>
              <a:buFont typeface="Arial"/>
              <a:buChar char="•"/>
            </a:pPr>
            <a:r>
              <a:rPr lang="fr-FR" dirty="0" smtClean="0"/>
              <a:t>Il prépare le rapport moral de l’Assemblée Générale, mais rentre dans plus de détail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budget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prépare annuellement à partir de la rentrée de septembre.</a:t>
            </a:r>
          </a:p>
          <a:p>
            <a:r>
              <a:rPr lang="fr-FR" dirty="0" smtClean="0"/>
              <a:t>Document de gestion indispensable : permet d’assurer la cohésion entre les dépenses et les recettes</a:t>
            </a:r>
          </a:p>
          <a:p>
            <a:r>
              <a:rPr lang="fr-FR" dirty="0" smtClean="0"/>
              <a:t>C’est une estimation et pas un document comptable.</a:t>
            </a:r>
          </a:p>
          <a:p>
            <a:r>
              <a:rPr lang="fr-FR" dirty="0" smtClean="0"/>
              <a:t>Nécessaire pour obtenir des financements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rapport financier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Comparaison par rapport au budget et à l’année précédente</a:t>
            </a:r>
          </a:p>
          <a:p>
            <a:r>
              <a:rPr lang="fr-FR" dirty="0" smtClean="0"/>
              <a:t>Explication des écarts</a:t>
            </a:r>
          </a:p>
          <a:p>
            <a:r>
              <a:rPr lang="fr-FR" dirty="0" smtClean="0"/>
              <a:t>Décisions proposées en conséquence</a:t>
            </a:r>
            <a:endParaRPr lang="fr-FR" dirty="0" smtClean="0"/>
          </a:p>
          <a:p>
            <a:r>
              <a:rPr lang="fr-FR" dirty="0" smtClean="0"/>
              <a:t>Proposition d’affectation des résultats.</a:t>
            </a:r>
          </a:p>
          <a:p>
            <a:r>
              <a:rPr lang="fr-FR" dirty="0" smtClean="0"/>
              <a:t>Présentation du budget de l’année en cours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demandes de subvention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Distinguer subventions de fonctionnement et subventions d’investissement</a:t>
            </a:r>
          </a:p>
          <a:p>
            <a:r>
              <a:rPr lang="fr-FR" dirty="0" smtClean="0"/>
              <a:t>Demandes globales ou spécifiques à une action</a:t>
            </a:r>
            <a:endParaRPr lang="fr-FR" dirty="0" smtClean="0"/>
          </a:p>
          <a:p>
            <a:r>
              <a:rPr lang="fr-FR" dirty="0" smtClean="0"/>
              <a:t>Identifier les dates limites de dép</a:t>
            </a:r>
            <a:r>
              <a:rPr lang="fr-FR" dirty="0" smtClean="0"/>
              <a:t>ôt des demandes</a:t>
            </a:r>
          </a:p>
          <a:p>
            <a:r>
              <a:rPr lang="fr-FR" dirty="0" smtClean="0"/>
              <a:t>Présenter les demandes pour corriger </a:t>
            </a: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loi du 1</a:t>
            </a:r>
            <a:r>
              <a:rPr lang="fr-FR" baseline="30000" dirty="0" smtClean="0"/>
              <a:t>er</a:t>
            </a:r>
            <a:r>
              <a:rPr lang="fr-FR" dirty="0" smtClean="0"/>
              <a:t> juillet 1901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loi simple</a:t>
            </a:r>
          </a:p>
          <a:p>
            <a:endParaRPr lang="fr-FR" dirty="0" smtClean="0"/>
          </a:p>
          <a:p>
            <a:r>
              <a:rPr lang="fr-FR" dirty="0" smtClean="0"/>
              <a:t>Une loi libérale et ouverte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Une loi durable</a:t>
            </a:r>
          </a:p>
          <a:p>
            <a:endParaRPr lang="fr-FR" dirty="0" smtClean="0"/>
          </a:p>
          <a:p>
            <a:r>
              <a:rPr lang="fr-FR" dirty="0" smtClean="0"/>
              <a:t>Une loi largement utilisée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décret du 16 août 1901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fixe les modalités d’application de la loi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déclaration de l’association</a:t>
            </a:r>
          </a:p>
          <a:p>
            <a:pPr lvl="1"/>
            <a:r>
              <a:rPr lang="fr-FR" dirty="0" smtClean="0"/>
              <a:t>La communication de ses évolutions</a:t>
            </a:r>
          </a:p>
          <a:p>
            <a:pPr lvl="1"/>
            <a:r>
              <a:rPr lang="fr-FR" dirty="0" smtClean="0"/>
              <a:t>La publicité de ces évolutions</a:t>
            </a:r>
          </a:p>
          <a:p>
            <a:pPr lvl="1"/>
            <a:r>
              <a:rPr lang="fr-FR" dirty="0" smtClean="0"/>
              <a:t>Le registre de l’Association</a:t>
            </a:r>
          </a:p>
          <a:p>
            <a:pPr lvl="1"/>
            <a:r>
              <a:rPr lang="fr-FR" dirty="0" smtClean="0"/>
              <a:t>Les unions d’association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Conseil d’Administration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Election</a:t>
            </a:r>
          </a:p>
          <a:p>
            <a:r>
              <a:rPr lang="fr-FR" dirty="0" smtClean="0"/>
              <a:t>Composition</a:t>
            </a:r>
          </a:p>
          <a:p>
            <a:r>
              <a:rPr lang="fr-FR" dirty="0" smtClean="0"/>
              <a:t>Rôle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bureau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Election</a:t>
            </a:r>
          </a:p>
          <a:p>
            <a:r>
              <a:rPr lang="fr-FR" dirty="0" smtClean="0"/>
              <a:t>Composition</a:t>
            </a:r>
          </a:p>
          <a:p>
            <a:r>
              <a:rPr lang="fr-FR" dirty="0" smtClean="0"/>
              <a:t>Pouvoir et responsabilité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Président</a:t>
            </a:r>
          </a:p>
          <a:p>
            <a:r>
              <a:rPr lang="fr-FR" dirty="0" smtClean="0"/>
              <a:t>Le Trésorier</a:t>
            </a:r>
          </a:p>
          <a:p>
            <a:r>
              <a:rPr lang="fr-FR" dirty="0" smtClean="0"/>
              <a:t>Le Secrétaire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L’inscription à l’INSEE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Obligation d’un numéro SIRET</a:t>
            </a:r>
          </a:p>
          <a:p>
            <a:r>
              <a:rPr lang="fr-FR" dirty="0" smtClean="0"/>
              <a:t>Où le demander :</a:t>
            </a:r>
          </a:p>
          <a:p>
            <a:pPr lvl="1"/>
            <a:r>
              <a:rPr lang="fr-FR" dirty="0" smtClean="0"/>
              <a:t>Direction Générale de l’INSEE</a:t>
            </a:r>
          </a:p>
          <a:p>
            <a:pPr lvl="1">
              <a:buNone/>
            </a:pPr>
            <a:r>
              <a:rPr lang="fr-FR" dirty="0" smtClean="0"/>
              <a:t>	17, rue </a:t>
            </a:r>
            <a:r>
              <a:rPr lang="fr-FR" dirty="0" err="1" smtClean="0"/>
              <a:t>Menpenti</a:t>
            </a:r>
            <a:endParaRPr lang="fr-FR" dirty="0" smtClean="0"/>
          </a:p>
          <a:p>
            <a:pPr lvl="1">
              <a:buNone/>
            </a:pPr>
            <a:r>
              <a:rPr lang="fr-FR" dirty="0" smtClean="0"/>
              <a:t>	13887 Marseille Cedex 10</a:t>
            </a:r>
          </a:p>
          <a:p>
            <a:pPr lvl="1">
              <a:buNone/>
            </a:pPr>
            <a:r>
              <a:rPr lang="fr-FR" dirty="0" smtClean="0"/>
              <a:t>	04 91 17 57 57</a:t>
            </a:r>
          </a:p>
          <a:p>
            <a:pPr lvl="1">
              <a:buNone/>
            </a:pPr>
            <a:r>
              <a:rPr lang="fr-FR" dirty="0" smtClean="0"/>
              <a:t>Avec  les statuts</a:t>
            </a:r>
          </a:p>
          <a:p>
            <a:pPr lvl="1">
              <a:buNone/>
            </a:pPr>
            <a:r>
              <a:rPr lang="fr-FR" dirty="0" smtClean="0"/>
              <a:t>           la copie de la publication au Journal Officiel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comptes-rendus de réunion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Obligatoire pour les réunions de bureau, de Conseil d’administration et les Assemblées</a:t>
            </a:r>
          </a:p>
          <a:p>
            <a:r>
              <a:rPr lang="fr-FR" dirty="0" smtClean="0"/>
              <a:t>Contenu : lieu et heures, membres présents</a:t>
            </a:r>
          </a:p>
          <a:p>
            <a:pPr>
              <a:buNone/>
            </a:pPr>
            <a:r>
              <a:rPr lang="fr-FR" dirty="0" smtClean="0"/>
              <a:t>		ordre du jour, décisions prises</a:t>
            </a:r>
          </a:p>
          <a:p>
            <a:pPr>
              <a:buFont typeface="Arial"/>
              <a:buChar char="•"/>
            </a:pPr>
            <a:r>
              <a:rPr lang="fr-FR" dirty="0" smtClean="0"/>
              <a:t>Signé par le Président et le Secrétaire</a:t>
            </a:r>
          </a:p>
          <a:p>
            <a:pPr>
              <a:buFont typeface="Arial"/>
              <a:buChar char="•"/>
            </a:pPr>
            <a:r>
              <a:rPr lang="fr-FR" dirty="0" smtClean="0"/>
              <a:t>Transcrit ou collé sur le registre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règlement intérieur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N’est pas obligatoire</a:t>
            </a:r>
          </a:p>
          <a:p>
            <a:r>
              <a:rPr lang="fr-FR" dirty="0" smtClean="0"/>
              <a:t>Contenu : les règles de fonctionnement non formulées par les statuts</a:t>
            </a:r>
          </a:p>
          <a:p>
            <a:pPr>
              <a:buNone/>
            </a:pPr>
            <a:r>
              <a:rPr lang="fr-FR" dirty="0" smtClean="0"/>
              <a:t>	Obligations et interdictions faites aux adhérents</a:t>
            </a:r>
          </a:p>
          <a:p>
            <a:pPr>
              <a:buFont typeface="Arial"/>
              <a:buChar char="•"/>
            </a:pPr>
            <a:r>
              <a:rPr lang="fr-FR" dirty="0" smtClean="0"/>
              <a:t>Doit être approuvé par le Conseil d’administration et l’Assemblée générale ordinaire</a:t>
            </a:r>
          </a:p>
          <a:p>
            <a:pPr>
              <a:buFont typeface="Arial"/>
              <a:buChar char="•"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540</Words>
  <Application>Microsoft Macintosh PowerPoint</Application>
  <PresentationFormat>Présentation à l'écran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L’ Assemblée générale</vt:lpstr>
      <vt:lpstr>La loi du 1er juillet 1901</vt:lpstr>
      <vt:lpstr>Le décret du 16 août 1901</vt:lpstr>
      <vt:lpstr>Le Conseil d’Administration </vt:lpstr>
      <vt:lpstr>Le bureau</vt:lpstr>
      <vt:lpstr>Les fonctions</vt:lpstr>
      <vt:lpstr>L’inscription à l’INSEE</vt:lpstr>
      <vt:lpstr>Les comptes-rendus de réunion</vt:lpstr>
      <vt:lpstr>Le règlement intérieur</vt:lpstr>
      <vt:lpstr>Le registre de l’Association</vt:lpstr>
      <vt:lpstr>Le plan comptable associatif</vt:lpstr>
      <vt:lpstr>La tenue des comptes</vt:lpstr>
      <vt:lpstr>La caisse</vt:lpstr>
      <vt:lpstr>L’assurance responsabilité civile</vt:lpstr>
      <vt:lpstr>Compte-rendu des activités annuel</vt:lpstr>
      <vt:lpstr>Le budget</vt:lpstr>
      <vt:lpstr>Le rapport financier</vt:lpstr>
      <vt:lpstr>Les demandes de subvention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</dc:title>
  <dc:creator>helene</dc:creator>
  <cp:lastModifiedBy>Alain Thiriez</cp:lastModifiedBy>
  <cp:revision>4</cp:revision>
  <dcterms:created xsi:type="dcterms:W3CDTF">2013-04-08T08:52:58Z</dcterms:created>
  <dcterms:modified xsi:type="dcterms:W3CDTF">2013-04-08T09:10:41Z</dcterms:modified>
</cp:coreProperties>
</file>