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notesMasterIdLst>
    <p:notesMasterId r:id="rId20"/>
  </p:notesMasterIdLst>
  <p:sldIdLst>
    <p:sldId id="256" r:id="rId2"/>
    <p:sldId id="261" r:id="rId3"/>
    <p:sldId id="260" r:id="rId4"/>
    <p:sldId id="257" r:id="rId5"/>
    <p:sldId id="258" r:id="rId6"/>
    <p:sldId id="259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81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196B62-A1DF-3E4B-ABF6-91FA8633C627}" type="datetimeFigureOut">
              <a:rPr lang="fr-FR" smtClean="0"/>
              <a:pPr/>
              <a:t>8/04/13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E576DD-2E1A-2A41-9877-F72118213E9F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E7E52-BD1F-465D-BD8C-A8AF06FE28B9}" type="datetimeFigureOut">
              <a:rPr lang="fr-FR" smtClean="0"/>
              <a:pPr/>
              <a:t>8/04/13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E6C00-8FCA-4A04-B55C-D2C6D8F11EC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E7E52-BD1F-465D-BD8C-A8AF06FE28B9}" type="datetimeFigureOut">
              <a:rPr lang="fr-FR" smtClean="0"/>
              <a:pPr/>
              <a:t>8/04/13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E6C00-8FCA-4A04-B55C-D2C6D8F11EC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E7E52-BD1F-465D-BD8C-A8AF06FE28B9}" type="datetimeFigureOut">
              <a:rPr lang="fr-FR" smtClean="0"/>
              <a:pPr/>
              <a:t>8/04/13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E6C00-8FCA-4A04-B55C-D2C6D8F11EC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E7E52-BD1F-465D-BD8C-A8AF06FE28B9}" type="datetimeFigureOut">
              <a:rPr lang="fr-FR" smtClean="0"/>
              <a:pPr/>
              <a:t>8/04/13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E6C00-8FCA-4A04-B55C-D2C6D8F11EC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E7E52-BD1F-465D-BD8C-A8AF06FE28B9}" type="datetimeFigureOut">
              <a:rPr lang="fr-FR" smtClean="0"/>
              <a:pPr/>
              <a:t>8/04/13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E6C00-8FCA-4A04-B55C-D2C6D8F11EC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E7E52-BD1F-465D-BD8C-A8AF06FE28B9}" type="datetimeFigureOut">
              <a:rPr lang="fr-FR" smtClean="0"/>
              <a:pPr/>
              <a:t>8/04/13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E6C00-8FCA-4A04-B55C-D2C6D8F11EC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E7E52-BD1F-465D-BD8C-A8AF06FE28B9}" type="datetimeFigureOut">
              <a:rPr lang="fr-FR" smtClean="0"/>
              <a:pPr/>
              <a:t>8/04/13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E6C00-8FCA-4A04-B55C-D2C6D8F11EC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E7E52-BD1F-465D-BD8C-A8AF06FE28B9}" type="datetimeFigureOut">
              <a:rPr lang="fr-FR" smtClean="0"/>
              <a:pPr/>
              <a:t>8/04/13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E6C00-8FCA-4A04-B55C-D2C6D8F11EC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E7E52-BD1F-465D-BD8C-A8AF06FE28B9}" type="datetimeFigureOut">
              <a:rPr lang="fr-FR" smtClean="0"/>
              <a:pPr/>
              <a:t>8/04/13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E6C00-8FCA-4A04-B55C-D2C6D8F11EC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E7E52-BD1F-465D-BD8C-A8AF06FE28B9}" type="datetimeFigureOut">
              <a:rPr lang="fr-FR" smtClean="0"/>
              <a:pPr/>
              <a:t>8/04/13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E6C00-8FCA-4A04-B55C-D2C6D8F11EC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E7E52-BD1F-465D-BD8C-A8AF06FE28B9}" type="datetimeFigureOut">
              <a:rPr lang="fr-FR" smtClean="0"/>
              <a:pPr/>
              <a:t>8/04/13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E6C00-8FCA-4A04-B55C-D2C6D8F11EC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CE7E52-BD1F-465D-BD8C-A8AF06FE28B9}" type="datetimeFigureOut">
              <a:rPr lang="fr-FR" smtClean="0"/>
              <a:pPr/>
              <a:t>8/04/13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1E6C00-8FCA-4A04-B55C-D2C6D8F11ECE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L’	Assemblée générale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Convocation</a:t>
            </a:r>
          </a:p>
          <a:p>
            <a:r>
              <a:rPr lang="fr-FR" dirty="0" smtClean="0"/>
              <a:t>Tenue </a:t>
            </a:r>
          </a:p>
          <a:p>
            <a:r>
              <a:rPr lang="fr-FR" dirty="0" smtClean="0"/>
              <a:t>Compte-rendu</a:t>
            </a:r>
          </a:p>
          <a:p>
            <a:r>
              <a:rPr lang="fr-FR" dirty="0" smtClean="0"/>
              <a:t>Assemblée Générale Ordinaire et Extraordinaire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registre de l’Association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Une obligation légale (sanctions pénales)</a:t>
            </a:r>
          </a:p>
          <a:p>
            <a:r>
              <a:rPr lang="fr-FR" dirty="0" smtClean="0"/>
              <a:t>Coté et paraphé par le Président</a:t>
            </a:r>
          </a:p>
          <a:p>
            <a:r>
              <a:rPr lang="fr-FR" dirty="0" smtClean="0"/>
              <a:t>Coordonnées de l’Association</a:t>
            </a:r>
          </a:p>
          <a:p>
            <a:r>
              <a:rPr lang="fr-FR" dirty="0" smtClean="0"/>
              <a:t>Transcription des réunions et des décisions</a:t>
            </a:r>
          </a:p>
          <a:p>
            <a:r>
              <a:rPr lang="fr-FR" dirty="0" smtClean="0"/>
              <a:t>Mention de toutes les modifications importantes : siège, dirigeants,…</a:t>
            </a:r>
            <a:endParaRPr lang="fr-F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plan comptable associatif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Comptes de bilan</a:t>
            </a:r>
          </a:p>
          <a:p>
            <a:pPr>
              <a:buFont typeface="Wingdings" charset="2"/>
              <a:buChar char="Ø"/>
            </a:pPr>
            <a:r>
              <a:rPr lang="fr-FR" dirty="0" smtClean="0"/>
              <a:t>la trésorerie</a:t>
            </a:r>
          </a:p>
          <a:p>
            <a:pPr>
              <a:buFont typeface="Wingdings" charset="2"/>
              <a:buChar char="Ø"/>
            </a:pPr>
            <a:r>
              <a:rPr lang="fr-FR" dirty="0" smtClean="0"/>
              <a:t>les stocks</a:t>
            </a:r>
          </a:p>
          <a:p>
            <a:pPr>
              <a:buFont typeface="Wingdings" charset="2"/>
              <a:buChar char="Ø"/>
            </a:pPr>
            <a:r>
              <a:rPr lang="fr-FR" dirty="0" smtClean="0"/>
              <a:t>les réserves</a:t>
            </a:r>
          </a:p>
          <a:p>
            <a:pPr>
              <a:buFont typeface="Arial"/>
              <a:buChar char="•"/>
            </a:pPr>
            <a:r>
              <a:rPr lang="fr-FR" dirty="0" smtClean="0"/>
              <a:t>Comptes de gestion</a:t>
            </a:r>
          </a:p>
          <a:p>
            <a:pPr>
              <a:buFont typeface="Wingdings" charset="2"/>
              <a:buChar char="Ø"/>
            </a:pPr>
            <a:r>
              <a:rPr lang="fr-FR" dirty="0" smtClean="0"/>
              <a:t>Dépenses et recettes courantes</a:t>
            </a:r>
          </a:p>
          <a:p>
            <a:r>
              <a:rPr lang="fr-FR" dirty="0" smtClean="0"/>
              <a:t>Comptes d’œuvre </a:t>
            </a:r>
            <a:endParaRPr lang="fr-F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tenue des comptes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fr-FR" dirty="0" smtClean="0"/>
              <a:t>2 formules : recettes - dépenses ou engagements</a:t>
            </a:r>
          </a:p>
          <a:p>
            <a:pPr>
              <a:buFont typeface="Arial"/>
              <a:buChar char="•"/>
            </a:pPr>
            <a:r>
              <a:rPr lang="fr-FR" dirty="0" smtClean="0"/>
              <a:t>Support : manuel ou informatique</a:t>
            </a:r>
          </a:p>
          <a:p>
            <a:pPr>
              <a:buFont typeface="Arial"/>
              <a:buChar char="•"/>
            </a:pPr>
            <a:r>
              <a:rPr lang="fr-FR" dirty="0" smtClean="0"/>
              <a:t>Mouvements comptables : traduction de l’activité de l’association</a:t>
            </a:r>
          </a:p>
          <a:p>
            <a:pPr>
              <a:buFont typeface="Arial"/>
              <a:buChar char="•"/>
            </a:pPr>
            <a:r>
              <a:rPr lang="fr-FR" dirty="0" smtClean="0"/>
              <a:t>Avoir un plan comptable</a:t>
            </a:r>
          </a:p>
          <a:p>
            <a:pPr>
              <a:buFont typeface="Arial"/>
              <a:buChar char="•"/>
            </a:pPr>
            <a:r>
              <a:rPr lang="fr-FR" dirty="0" smtClean="0"/>
              <a:t>Les écritures dates, libellés et montants</a:t>
            </a:r>
          </a:p>
          <a:p>
            <a:pPr>
              <a:buFont typeface="Arial"/>
              <a:buChar char="•"/>
            </a:pPr>
            <a:r>
              <a:rPr lang="fr-FR" dirty="0" smtClean="0"/>
              <a:t>Tenue régulière et exacte</a:t>
            </a:r>
            <a:endParaRPr lang="fr-F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caisse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Doit fermer à clef</a:t>
            </a:r>
          </a:p>
          <a:p>
            <a:r>
              <a:rPr lang="fr-FR" dirty="0" smtClean="0"/>
              <a:t>Tout mouvement de caisse entraîne une écriture comptable : avoir un journal de caisse dans la caisse</a:t>
            </a:r>
          </a:p>
          <a:p>
            <a:r>
              <a:rPr lang="fr-FR" dirty="0" smtClean="0"/>
              <a:t>Reporter mensuellement les écritures dans la comptabilité. Vérifier la caisse.</a:t>
            </a:r>
          </a:p>
          <a:p>
            <a:r>
              <a:rPr lang="fr-FR" dirty="0" smtClean="0"/>
              <a:t>Utiliser aussi peu que possible la caisse</a:t>
            </a:r>
            <a:endParaRPr lang="fr-F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L’assurance responsabilité civile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fr-FR" dirty="0" smtClean="0"/>
              <a:t>Pourquoi ?</a:t>
            </a:r>
          </a:p>
          <a:p>
            <a:pPr>
              <a:buFont typeface="Wingdings" charset="2"/>
              <a:buChar char="Ø"/>
            </a:pPr>
            <a:r>
              <a:rPr lang="fr-FR" dirty="0" smtClean="0"/>
              <a:t>Couvrir les activités des adhérents</a:t>
            </a:r>
          </a:p>
          <a:p>
            <a:pPr>
              <a:buFont typeface="Wingdings" charset="2"/>
              <a:buChar char="Ø"/>
            </a:pPr>
            <a:r>
              <a:rPr lang="fr-FR" dirty="0" smtClean="0"/>
              <a:t>Couvrir la responsabilité des dirigeants</a:t>
            </a:r>
          </a:p>
          <a:p>
            <a:pPr>
              <a:buFont typeface="Arial"/>
              <a:buChar char="•"/>
            </a:pPr>
            <a:r>
              <a:rPr lang="fr-FR" dirty="0" smtClean="0"/>
              <a:t>Demander des devis</a:t>
            </a:r>
          </a:p>
          <a:p>
            <a:pPr>
              <a:buFont typeface="Arial"/>
              <a:buChar char="•"/>
            </a:pPr>
            <a:r>
              <a:rPr lang="fr-FR" dirty="0" smtClean="0"/>
              <a:t>Comparer à d’autres associations</a:t>
            </a:r>
            <a:endParaRPr lang="fr-F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Compte-rendu des activités annuel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fr-FR" dirty="0" smtClean="0"/>
              <a:t>Utile pour les dirigeants, les adhérents, les autorités de tutelle et éventuellement les demandes de subvention</a:t>
            </a:r>
          </a:p>
          <a:p>
            <a:pPr>
              <a:buFont typeface="Arial"/>
              <a:buChar char="•"/>
            </a:pPr>
            <a:r>
              <a:rPr lang="fr-FR" dirty="0" smtClean="0"/>
              <a:t>Fait le point des activités : fréquentation, adaptation aux besoins</a:t>
            </a:r>
          </a:p>
          <a:p>
            <a:pPr>
              <a:buFont typeface="Arial"/>
              <a:buChar char="•"/>
            </a:pPr>
            <a:r>
              <a:rPr lang="fr-FR" dirty="0" smtClean="0"/>
              <a:t>Identifie de nouveaux besoins</a:t>
            </a:r>
          </a:p>
          <a:p>
            <a:pPr>
              <a:buFont typeface="Arial"/>
              <a:buChar char="•"/>
            </a:pPr>
            <a:r>
              <a:rPr lang="fr-FR" dirty="0" smtClean="0"/>
              <a:t>Il prépare le rapport moral de l’Assemblée Générale, mais rentre dans plus de détail</a:t>
            </a:r>
            <a:endParaRPr lang="fr-F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budget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Se prépare annuellement à partir de la rentrée de septembre.</a:t>
            </a:r>
          </a:p>
          <a:p>
            <a:r>
              <a:rPr lang="fr-FR" dirty="0" smtClean="0"/>
              <a:t>Document de gestion indispensable : permet d’assurer la cohésion entre les dépenses et les recettes</a:t>
            </a:r>
          </a:p>
          <a:p>
            <a:r>
              <a:rPr lang="fr-FR" dirty="0" smtClean="0"/>
              <a:t>C’est une estimation et pas un document comptable.</a:t>
            </a:r>
          </a:p>
          <a:p>
            <a:r>
              <a:rPr lang="fr-FR" dirty="0" smtClean="0"/>
              <a:t>Nécessaire pour obtenir des financements</a:t>
            </a:r>
            <a:endParaRPr lang="fr-F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rapport financier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Comparaison par rapport au budget et à l’année précédente</a:t>
            </a:r>
          </a:p>
          <a:p>
            <a:r>
              <a:rPr lang="fr-FR" dirty="0" smtClean="0"/>
              <a:t>Explication des écarts</a:t>
            </a:r>
          </a:p>
          <a:p>
            <a:r>
              <a:rPr lang="fr-FR" dirty="0" smtClean="0"/>
              <a:t>Décisions proposées en conséquence</a:t>
            </a:r>
            <a:endParaRPr lang="fr-FR" dirty="0" smtClean="0"/>
          </a:p>
          <a:p>
            <a:r>
              <a:rPr lang="fr-FR" dirty="0" smtClean="0"/>
              <a:t>Proposition d’affectation des résultats.</a:t>
            </a:r>
          </a:p>
          <a:p>
            <a:r>
              <a:rPr lang="fr-FR" dirty="0" smtClean="0"/>
              <a:t>Présentation du budget de l’année en cours</a:t>
            </a:r>
            <a:endParaRPr lang="fr-F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demandes de subvention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Distinguer subventions de fonctionnement et subventions d’investissement</a:t>
            </a:r>
          </a:p>
          <a:p>
            <a:r>
              <a:rPr lang="fr-FR" dirty="0" smtClean="0"/>
              <a:t>Demandes globales ou spécifiques à une action</a:t>
            </a:r>
            <a:endParaRPr lang="fr-FR" dirty="0" smtClean="0"/>
          </a:p>
          <a:p>
            <a:r>
              <a:rPr lang="fr-FR" dirty="0" smtClean="0"/>
              <a:t>Identifier les dates limites de dép</a:t>
            </a:r>
            <a:r>
              <a:rPr lang="fr-FR" dirty="0" smtClean="0"/>
              <a:t>ôt des demandes</a:t>
            </a:r>
          </a:p>
          <a:p>
            <a:r>
              <a:rPr lang="fr-FR" dirty="0" smtClean="0"/>
              <a:t>Présenter les demandes pour corriger </a:t>
            </a:r>
            <a:endParaRPr lang="fr-FR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loi du 1</a:t>
            </a:r>
            <a:r>
              <a:rPr lang="fr-FR" baseline="30000" dirty="0" smtClean="0"/>
              <a:t>er</a:t>
            </a:r>
            <a:r>
              <a:rPr lang="fr-FR" dirty="0" smtClean="0"/>
              <a:t> juillet 1901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Une loi simple</a:t>
            </a:r>
          </a:p>
          <a:p>
            <a:endParaRPr lang="fr-FR" dirty="0" smtClean="0"/>
          </a:p>
          <a:p>
            <a:r>
              <a:rPr lang="fr-FR" dirty="0" smtClean="0"/>
              <a:t>Une loi libérale et ouverte</a:t>
            </a:r>
          </a:p>
          <a:p>
            <a:pPr>
              <a:buNone/>
            </a:pPr>
            <a:endParaRPr lang="fr-FR" dirty="0" smtClean="0"/>
          </a:p>
          <a:p>
            <a:r>
              <a:rPr lang="fr-FR" dirty="0" smtClean="0"/>
              <a:t>Une loi durable</a:t>
            </a:r>
          </a:p>
          <a:p>
            <a:endParaRPr lang="fr-FR" dirty="0" smtClean="0"/>
          </a:p>
          <a:p>
            <a:r>
              <a:rPr lang="fr-FR" dirty="0" smtClean="0"/>
              <a:t>Une loi largement utilisée</a:t>
            </a:r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décret du 16 août 1901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Il fixe les modalités d’application de la loi</a:t>
            </a:r>
          </a:p>
          <a:p>
            <a:pPr lvl="1"/>
            <a:endParaRPr lang="fr-FR" dirty="0" smtClean="0"/>
          </a:p>
          <a:p>
            <a:pPr lvl="1"/>
            <a:r>
              <a:rPr lang="fr-FR" dirty="0" smtClean="0"/>
              <a:t>La déclaration de l’association</a:t>
            </a:r>
          </a:p>
          <a:p>
            <a:pPr lvl="1"/>
            <a:r>
              <a:rPr lang="fr-FR" dirty="0" smtClean="0"/>
              <a:t>La communication de ses évolutions</a:t>
            </a:r>
          </a:p>
          <a:p>
            <a:pPr lvl="1"/>
            <a:r>
              <a:rPr lang="fr-FR" dirty="0" smtClean="0"/>
              <a:t>La publicité de ces évolutions</a:t>
            </a:r>
          </a:p>
          <a:p>
            <a:pPr lvl="1"/>
            <a:r>
              <a:rPr lang="fr-FR" dirty="0" smtClean="0"/>
              <a:t>Le registre de l’Association</a:t>
            </a:r>
          </a:p>
          <a:p>
            <a:pPr lvl="1"/>
            <a:r>
              <a:rPr lang="fr-FR" dirty="0" smtClean="0"/>
              <a:t>Les unions d’association</a:t>
            </a:r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Conseil d’Administration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Election</a:t>
            </a:r>
          </a:p>
          <a:p>
            <a:r>
              <a:rPr lang="fr-FR" dirty="0" smtClean="0"/>
              <a:t>Composition</a:t>
            </a:r>
          </a:p>
          <a:p>
            <a:r>
              <a:rPr lang="fr-FR" dirty="0" smtClean="0"/>
              <a:t>Rôle</a:t>
            </a:r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bureau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Election</a:t>
            </a:r>
          </a:p>
          <a:p>
            <a:r>
              <a:rPr lang="fr-FR" dirty="0" smtClean="0"/>
              <a:t>Composition</a:t>
            </a:r>
          </a:p>
          <a:p>
            <a:r>
              <a:rPr lang="fr-FR" dirty="0" smtClean="0"/>
              <a:t>Pouvoir et responsabilité</a:t>
            </a:r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fonctions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 Président</a:t>
            </a:r>
          </a:p>
          <a:p>
            <a:r>
              <a:rPr lang="fr-FR" dirty="0" smtClean="0"/>
              <a:t>Le Trésorier</a:t>
            </a:r>
          </a:p>
          <a:p>
            <a:r>
              <a:rPr lang="fr-FR" dirty="0" smtClean="0"/>
              <a:t>Le Secrétaire</a:t>
            </a:r>
            <a:endParaRPr lang="fr-F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L’inscription à l’INSEE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Obligation d’un numéro SIRET</a:t>
            </a:r>
          </a:p>
          <a:p>
            <a:r>
              <a:rPr lang="fr-FR" dirty="0" smtClean="0"/>
              <a:t>Où le demander :</a:t>
            </a:r>
          </a:p>
          <a:p>
            <a:pPr lvl="1"/>
            <a:r>
              <a:rPr lang="fr-FR" dirty="0" smtClean="0"/>
              <a:t>Direction Générale de l’INSEE</a:t>
            </a:r>
          </a:p>
          <a:p>
            <a:pPr lvl="1">
              <a:buNone/>
            </a:pPr>
            <a:r>
              <a:rPr lang="fr-FR" dirty="0" smtClean="0"/>
              <a:t>	17, rue </a:t>
            </a:r>
            <a:r>
              <a:rPr lang="fr-FR" dirty="0" err="1" smtClean="0"/>
              <a:t>Menpenti</a:t>
            </a:r>
            <a:endParaRPr lang="fr-FR" dirty="0" smtClean="0"/>
          </a:p>
          <a:p>
            <a:pPr lvl="1">
              <a:buNone/>
            </a:pPr>
            <a:r>
              <a:rPr lang="fr-FR" dirty="0" smtClean="0"/>
              <a:t>	13887 Marseille Cedex 10</a:t>
            </a:r>
          </a:p>
          <a:p>
            <a:pPr lvl="1">
              <a:buNone/>
            </a:pPr>
            <a:r>
              <a:rPr lang="fr-FR" dirty="0" smtClean="0"/>
              <a:t>	04 91 17 57 57</a:t>
            </a:r>
          </a:p>
          <a:p>
            <a:pPr lvl="1">
              <a:buNone/>
            </a:pPr>
            <a:r>
              <a:rPr lang="fr-FR" dirty="0" smtClean="0"/>
              <a:t>Avec  les statuts</a:t>
            </a:r>
          </a:p>
          <a:p>
            <a:pPr lvl="1">
              <a:buNone/>
            </a:pPr>
            <a:r>
              <a:rPr lang="fr-FR" dirty="0" smtClean="0"/>
              <a:t>           la copie de la publication au Journal Officiel</a:t>
            </a:r>
            <a:endParaRPr lang="fr-F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comptes-rendus de réunion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Obligatoire pour les réunions de bureau, de Conseil d’administration et les Assemblées</a:t>
            </a:r>
          </a:p>
          <a:p>
            <a:r>
              <a:rPr lang="fr-FR" dirty="0" smtClean="0"/>
              <a:t>Contenu : lieu et heures, membres présents</a:t>
            </a:r>
          </a:p>
          <a:p>
            <a:pPr>
              <a:buNone/>
            </a:pPr>
            <a:r>
              <a:rPr lang="fr-FR" dirty="0" smtClean="0"/>
              <a:t>		ordre du jour, décisions prises</a:t>
            </a:r>
          </a:p>
          <a:p>
            <a:pPr>
              <a:buFont typeface="Arial"/>
              <a:buChar char="•"/>
            </a:pPr>
            <a:r>
              <a:rPr lang="fr-FR" dirty="0" smtClean="0"/>
              <a:t>Signé par le Président et le Secrétaire</a:t>
            </a:r>
          </a:p>
          <a:p>
            <a:pPr>
              <a:buFont typeface="Arial"/>
              <a:buChar char="•"/>
            </a:pPr>
            <a:r>
              <a:rPr lang="fr-FR" dirty="0" smtClean="0"/>
              <a:t>Transcrit ou collé sur le registre</a:t>
            </a:r>
          </a:p>
          <a:p>
            <a:pPr>
              <a:buNone/>
            </a:pPr>
            <a:endParaRPr lang="fr-FR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règlement intérieur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N’est pas obligatoire</a:t>
            </a:r>
          </a:p>
          <a:p>
            <a:r>
              <a:rPr lang="fr-FR" dirty="0" smtClean="0"/>
              <a:t>Contenu : les règles de fonctionnement non formulées par les statuts</a:t>
            </a:r>
          </a:p>
          <a:p>
            <a:pPr>
              <a:buNone/>
            </a:pPr>
            <a:r>
              <a:rPr lang="fr-FR" dirty="0" smtClean="0"/>
              <a:t>	Obligations et interdictions faites aux adhérents</a:t>
            </a:r>
          </a:p>
          <a:p>
            <a:pPr>
              <a:buFont typeface="Arial"/>
              <a:buChar char="•"/>
            </a:pPr>
            <a:r>
              <a:rPr lang="fr-FR" dirty="0" smtClean="0"/>
              <a:t>Doit être approuvé par le Conseil d’administration et l’Assemblée générale ordinaire</a:t>
            </a:r>
          </a:p>
          <a:p>
            <a:pPr>
              <a:buFont typeface="Arial"/>
              <a:buChar char="•"/>
            </a:pPr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540</Words>
  <Application>Microsoft Macintosh PowerPoint</Application>
  <PresentationFormat>Présentation à l'écran (4:3)</PresentationFormat>
  <Paragraphs>106</Paragraphs>
  <Slides>18</Slides>
  <Notes>0</Notes>
  <HiddenSlides>0</HiddenSlides>
  <MMClips>0</MMClips>
  <ScaleCrop>false</ScaleCrop>
  <HeadingPairs>
    <vt:vector size="4" baseType="variant">
      <vt:variant>
        <vt:lpstr>Modèle de conception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19" baseType="lpstr">
      <vt:lpstr>Thème Office</vt:lpstr>
      <vt:lpstr>L’ Assemblée générale</vt:lpstr>
      <vt:lpstr>La loi du 1er juillet 1901</vt:lpstr>
      <vt:lpstr>Le décret du 16 août 1901</vt:lpstr>
      <vt:lpstr>Le Conseil d’Administration </vt:lpstr>
      <vt:lpstr>Le bureau</vt:lpstr>
      <vt:lpstr>Les fonctions</vt:lpstr>
      <vt:lpstr>L’inscription à l’INSEE</vt:lpstr>
      <vt:lpstr>Les comptes-rendus de réunion</vt:lpstr>
      <vt:lpstr>Le règlement intérieur</vt:lpstr>
      <vt:lpstr>Le registre de l’Association</vt:lpstr>
      <vt:lpstr>Le plan comptable associatif</vt:lpstr>
      <vt:lpstr>La tenue des comptes</vt:lpstr>
      <vt:lpstr>La caisse</vt:lpstr>
      <vt:lpstr>L’assurance responsabilité civile</vt:lpstr>
      <vt:lpstr>Compte-rendu des activités annuel</vt:lpstr>
      <vt:lpstr>Le budget</vt:lpstr>
      <vt:lpstr>Le rapport financier</vt:lpstr>
      <vt:lpstr>Les demandes de subvention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ASSEMBLEE GENERALE</dc:title>
  <dc:creator>helene</dc:creator>
  <cp:lastModifiedBy>Alain Thiriez</cp:lastModifiedBy>
  <cp:revision>4</cp:revision>
  <dcterms:created xsi:type="dcterms:W3CDTF">2013-04-08T08:52:58Z</dcterms:created>
  <dcterms:modified xsi:type="dcterms:W3CDTF">2013-04-08T09:10:41Z</dcterms:modified>
</cp:coreProperties>
</file>