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8" r:id="rId2"/>
  </p:sldMasterIdLst>
  <p:notesMasterIdLst>
    <p:notesMasterId r:id="rId24"/>
  </p:notesMasterIdLst>
  <p:sldIdLst>
    <p:sldId id="293" r:id="rId3"/>
    <p:sldId id="292" r:id="rId4"/>
    <p:sldId id="294" r:id="rId5"/>
    <p:sldId id="295" r:id="rId6"/>
    <p:sldId id="296" r:id="rId7"/>
    <p:sldId id="297" r:id="rId8"/>
    <p:sldId id="298" r:id="rId9"/>
    <p:sldId id="299" r:id="rId10"/>
    <p:sldId id="301" r:id="rId11"/>
    <p:sldId id="303" r:id="rId12"/>
    <p:sldId id="305" r:id="rId13"/>
    <p:sldId id="306" r:id="rId14"/>
    <p:sldId id="307" r:id="rId15"/>
    <p:sldId id="304" r:id="rId16"/>
    <p:sldId id="308" r:id="rId17"/>
    <p:sldId id="309" r:id="rId18"/>
    <p:sldId id="310" r:id="rId19"/>
    <p:sldId id="312" r:id="rId20"/>
    <p:sldId id="311" r:id="rId21"/>
    <p:sldId id="314" r:id="rId22"/>
    <p:sldId id="313" r:id="rId23"/>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7" d="100"/>
          <a:sy n="97" d="100"/>
        </p:scale>
        <p:origin x="-1260" y="-84"/>
      </p:cViewPr>
      <p:guideLst>
        <p:guide orient="horz" pos="210"/>
        <p:guide pos="79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BDB793-FC4C-4D89-9ACD-5A41927EC8E0}" type="datetimeFigureOut">
              <a:rPr lang="fr-FR"/>
              <a:pPr>
                <a:defRPr/>
              </a:pPr>
              <a:t>16/04/2013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EEDFDE7-74A4-43E1-8200-F45899FB53FB}" type="slidenum">
              <a:rPr lang="fr-FR"/>
              <a:pPr>
                <a:defRPr/>
              </a:pPr>
              <a:t>‹N°›</a:t>
            </a:fld>
            <a:endParaRPr lang="fr-FR"/>
          </a:p>
        </p:txBody>
      </p:sp>
    </p:spTree>
    <p:extLst>
      <p:ext uri="{BB962C8B-B14F-4D97-AF65-F5344CB8AC3E}">
        <p14:creationId xmlns:p14="http://schemas.microsoft.com/office/powerpoint/2010/main" val="42370964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3891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D7109D3-D0DA-4143-975C-8690576C3BC0}" type="slidenum">
              <a:rPr lang="fr-FR" smtClean="0">
                <a:solidFill>
                  <a:srgbClr val="000000"/>
                </a:solidFill>
                <a:latin typeface="Arial" charset="0"/>
              </a:rPr>
              <a:pPr eaLnBrk="1" hangingPunct="1"/>
              <a:t>1</a:t>
            </a:fld>
            <a:endParaRPr lang="fr-FR" smtClean="0">
              <a:solidFill>
                <a:srgbClr val="000000"/>
              </a:solidFill>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813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42C61C6-58F6-405C-B90D-4E236FD14D12}" type="slidenum">
              <a:rPr lang="fr-FR" smtClean="0"/>
              <a:pPr eaLnBrk="1" hangingPunct="1"/>
              <a:t>10</a:t>
            </a:fld>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915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DD024EA-8B0B-4085-9DEE-4F038A2D78DC}" type="slidenum">
              <a:rPr lang="fr-FR" smtClean="0"/>
              <a:pPr eaLnBrk="1" hangingPunct="1"/>
              <a:t>11</a:t>
            </a:fld>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018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1ACA3CA-952E-4B4B-A892-37883A3C3B9E}" type="slidenum">
              <a:rPr lang="fr-FR" smtClean="0"/>
              <a:pPr eaLnBrk="1" hangingPunct="1"/>
              <a:t>12</a:t>
            </a:fld>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120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0BCFDE5-9FFC-48EF-8ABC-EAF79340D21F}" type="slidenum">
              <a:rPr lang="fr-FR" smtClean="0"/>
              <a:pPr eaLnBrk="1" hangingPunct="1"/>
              <a:t>13</a:t>
            </a:fld>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222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1ECF570-B4F6-431C-899F-6A3087518144}" type="slidenum">
              <a:rPr lang="fr-FR" smtClean="0"/>
              <a:pPr eaLnBrk="1" hangingPunct="1"/>
              <a:t>14</a:t>
            </a:fld>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325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B3D5286-F971-4B4E-B952-EB2CD821A2D4}" type="slidenum">
              <a:rPr lang="fr-FR" smtClean="0"/>
              <a:pPr eaLnBrk="1" hangingPunct="1"/>
              <a:t>15</a:t>
            </a:fld>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427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CBB2D96-8D68-4B49-ADF2-82002279EDED}" type="slidenum">
              <a:rPr lang="fr-FR" smtClean="0"/>
              <a:pPr eaLnBrk="1" hangingPunct="1"/>
              <a:t>16</a:t>
            </a:fld>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530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6D59647-67E0-427D-BD71-44B37D6F6E1E}" type="slidenum">
              <a:rPr lang="fr-FR" smtClean="0"/>
              <a:pPr eaLnBrk="1" hangingPunct="1"/>
              <a:t>17</a:t>
            </a:fld>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632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9907AE5-7122-44E0-AB14-7EBB79E24232}" type="slidenum">
              <a:rPr lang="fr-FR" smtClean="0"/>
              <a:pPr eaLnBrk="1" hangingPunct="1"/>
              <a:t>18</a:t>
            </a:fld>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734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9EF804E-581D-4109-9917-080BB570AF94}" type="slidenum">
              <a:rPr lang="fr-FR" smtClean="0"/>
              <a:pPr eaLnBrk="1" hangingPunct="1"/>
              <a:t>19</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3994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108B51F-8B87-4B84-9084-E532A00CCF99}" type="slidenum">
              <a:rPr lang="fr-FR" smtClean="0"/>
              <a:pPr eaLnBrk="1" hangingPunct="1"/>
              <a:t>2</a:t>
            </a:fld>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837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9EFCF28-3D0D-4513-8789-939BBF298875}" type="slidenum">
              <a:rPr lang="fr-FR" smtClean="0"/>
              <a:pPr eaLnBrk="1" hangingPunct="1"/>
              <a:t>20</a:t>
            </a:fld>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5939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DD1C307-B3F5-4D15-8CBB-949BC71BBD9F}" type="slidenum">
              <a:rPr lang="fr-FR" smtClean="0"/>
              <a:pPr eaLnBrk="1" hangingPunct="1"/>
              <a:t>21</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096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85EEBEA-636B-41AC-91C1-0FBEEF0F75DB}" type="slidenum">
              <a:rPr lang="fr-FR" smtClean="0"/>
              <a:pPr eaLnBrk="1" hangingPunct="1"/>
              <a:t>3</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198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37419DD-476A-4FBC-B35C-7BAA43903A66}" type="slidenum">
              <a:rPr lang="fr-FR" smtClean="0"/>
              <a:pPr eaLnBrk="1" hangingPunct="1"/>
              <a:t>4</a:t>
            </a:fld>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30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0682AE1-F494-423B-9F7A-94C38365225B}" type="slidenum">
              <a:rPr lang="fr-FR" smtClean="0"/>
              <a:pPr eaLnBrk="1" hangingPunct="1"/>
              <a:t>5</a:t>
            </a:fld>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403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9008EFF-63AA-4A58-922E-0576F015AA87}" type="slidenum">
              <a:rPr lang="fr-FR" smtClean="0"/>
              <a:pPr eaLnBrk="1" hangingPunct="1"/>
              <a:t>6</a:t>
            </a:fld>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506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69DCAF3-73CB-4AFA-BED8-8AF24A62D98C}" type="slidenum">
              <a:rPr lang="fr-FR" smtClean="0"/>
              <a:pPr eaLnBrk="1" hangingPunct="1"/>
              <a:t>7</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608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5B5C2FC-9D38-45F5-9EE6-7919B81FC430}" type="slidenum">
              <a:rPr lang="fr-FR" smtClean="0"/>
              <a:pPr eaLnBrk="1" hangingPunct="1"/>
              <a:t>8</a:t>
            </a:fld>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4710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37E826D-0A48-4059-9E1F-B3FE2E1EBC01}" type="slidenum">
              <a:rPr lang="fr-FR" smtClean="0"/>
              <a:pPr eaLnBrk="1" hangingPunct="1"/>
              <a:t>9</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txBox="1">
            <a:spLocks noGrp="1"/>
          </p:cNvSpPr>
          <p:nvPr>
            <p:ph type="ctrTitle"/>
          </p:nvPr>
        </p:nvSpPr>
        <p:spPr>
          <a:xfrm>
            <a:off x="685800" y="2130423"/>
            <a:ext cx="7772400" cy="1470026"/>
          </a:xfrm>
        </p:spPr>
        <p:txBody>
          <a:bodyPr/>
          <a:lstStyle>
            <a:lvl1pPr>
              <a:defRPr/>
            </a:lvl1pPr>
          </a:lstStyle>
          <a:p>
            <a:pPr lvl="0"/>
            <a:r>
              <a:rPr lang="fr-FR"/>
              <a:t>Cliquez pour modifier le style du titre</a:t>
            </a:r>
          </a:p>
        </p:txBody>
      </p:sp>
      <p:sp>
        <p:nvSpPr>
          <p:cNvPr id="3" name="Sous-titr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fr-FR"/>
              <a:t>Cliquez pour modifier le style des sous-titres du masque</a:t>
            </a:r>
          </a:p>
        </p:txBody>
      </p:sp>
      <p:sp>
        <p:nvSpPr>
          <p:cNvPr id="4" name="Espace réservé de la date 3"/>
          <p:cNvSpPr txBox="1">
            <a:spLocks noGrp="1"/>
          </p:cNvSpPr>
          <p:nvPr>
            <p:ph type="dt" sz="half" idx="10"/>
          </p:nvPr>
        </p:nvSpPr>
        <p:spPr>
          <a:ln/>
        </p:spPr>
        <p:txBody>
          <a:bodyPr/>
          <a:lstStyle>
            <a:lvl1pPr>
              <a:defRPr/>
            </a:lvl1pPr>
          </a:lstStyle>
          <a:p>
            <a:pPr>
              <a:defRPr/>
            </a:pPr>
            <a:fld id="{1C8DCE7F-7C1C-43AD-BE1B-2B953869818F}" type="datetime1">
              <a:rPr/>
              <a:pPr>
                <a:defRPr/>
              </a:pPr>
              <a:t>16/04/2013</a:t>
            </a:fld>
            <a:endParaRPr dirty="0"/>
          </a:p>
        </p:txBody>
      </p:sp>
      <p:sp>
        <p:nvSpPr>
          <p:cNvPr id="5" name="Espace réservé du pied de page 4"/>
          <p:cNvSpPr txBox="1">
            <a:spLocks noGrp="1"/>
          </p:cNvSpPr>
          <p:nvPr>
            <p:ph type="ftr" sz="quarter" idx="11"/>
          </p:nvPr>
        </p:nvSpPr>
        <p:spPr>
          <a:ln/>
        </p:spPr>
        <p:txBody>
          <a:bodyPr/>
          <a:lstStyle>
            <a:lvl1pPr>
              <a:defRPr/>
            </a:lvl1pPr>
          </a:lstStyle>
          <a:p>
            <a:pPr>
              <a:defRPr/>
            </a:pPr>
            <a:endParaRPr/>
          </a:p>
        </p:txBody>
      </p:sp>
      <p:sp>
        <p:nvSpPr>
          <p:cNvPr id="6" name="Espace réservé du numéro de diapositive 5"/>
          <p:cNvSpPr txBox="1">
            <a:spLocks noGrp="1"/>
          </p:cNvSpPr>
          <p:nvPr>
            <p:ph type="sldNum" sz="quarter" idx="12"/>
          </p:nvPr>
        </p:nvSpPr>
        <p:spPr>
          <a:ln/>
        </p:spPr>
        <p:txBody>
          <a:bodyPr/>
          <a:lstStyle>
            <a:lvl1pPr>
              <a:defRPr/>
            </a:lvl1pPr>
          </a:lstStyle>
          <a:p>
            <a:pPr>
              <a:defRPr/>
            </a:pPr>
            <a:fld id="{13D62CCD-C6EE-493D-9503-FFED3E974B93}" type="slidenum">
              <a:rPr/>
              <a:pPr>
                <a:defRPr/>
              </a:pPr>
              <a:t>‹N°›</a:t>
            </a:fld>
            <a:endParaRPr dirty="0"/>
          </a:p>
        </p:txBody>
      </p:sp>
    </p:spTree>
    <p:extLst>
      <p:ext uri="{BB962C8B-B14F-4D97-AF65-F5344CB8AC3E}">
        <p14:creationId xmlns:p14="http://schemas.microsoft.com/office/powerpoint/2010/main" val="1521276447"/>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lvl1pPr>
              <a:defRPr/>
            </a:lvl1pPr>
          </a:lstStyle>
          <a:p>
            <a:pPr lvl="0"/>
            <a:r>
              <a:rPr lang="fr-FR"/>
              <a:t>Cliquez pour modifier le style du titre</a:t>
            </a:r>
          </a:p>
        </p:txBody>
      </p:sp>
      <p:sp>
        <p:nvSpPr>
          <p:cNvPr id="3" name="Espace réservé du texte vertical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txBox="1">
            <a:spLocks noGrp="1"/>
          </p:cNvSpPr>
          <p:nvPr>
            <p:ph type="dt" sz="half" idx="10"/>
          </p:nvPr>
        </p:nvSpPr>
        <p:spPr>
          <a:ln/>
        </p:spPr>
        <p:txBody>
          <a:bodyPr/>
          <a:lstStyle>
            <a:lvl1pPr>
              <a:defRPr/>
            </a:lvl1pPr>
          </a:lstStyle>
          <a:p>
            <a:pPr>
              <a:defRPr/>
            </a:pPr>
            <a:fld id="{053C736E-2A50-451A-9E34-25E08AADF4A4}" type="datetime1">
              <a:rPr/>
              <a:pPr>
                <a:defRPr/>
              </a:pPr>
              <a:t>16/04/2013</a:t>
            </a:fld>
            <a:endParaRPr dirty="0"/>
          </a:p>
        </p:txBody>
      </p:sp>
      <p:sp>
        <p:nvSpPr>
          <p:cNvPr id="5" name="Espace réservé du pied de page 4"/>
          <p:cNvSpPr txBox="1">
            <a:spLocks noGrp="1"/>
          </p:cNvSpPr>
          <p:nvPr>
            <p:ph type="ftr" sz="quarter" idx="11"/>
          </p:nvPr>
        </p:nvSpPr>
        <p:spPr>
          <a:ln/>
        </p:spPr>
        <p:txBody>
          <a:bodyPr/>
          <a:lstStyle>
            <a:lvl1pPr>
              <a:defRPr/>
            </a:lvl1pPr>
          </a:lstStyle>
          <a:p>
            <a:pPr>
              <a:defRPr/>
            </a:pPr>
            <a:endParaRPr/>
          </a:p>
        </p:txBody>
      </p:sp>
      <p:sp>
        <p:nvSpPr>
          <p:cNvPr id="6" name="Espace réservé du numéro de diapositive 5"/>
          <p:cNvSpPr txBox="1">
            <a:spLocks noGrp="1"/>
          </p:cNvSpPr>
          <p:nvPr>
            <p:ph type="sldNum" sz="quarter" idx="12"/>
          </p:nvPr>
        </p:nvSpPr>
        <p:spPr>
          <a:ln/>
        </p:spPr>
        <p:txBody>
          <a:bodyPr/>
          <a:lstStyle>
            <a:lvl1pPr>
              <a:defRPr/>
            </a:lvl1pPr>
          </a:lstStyle>
          <a:p>
            <a:pPr>
              <a:defRPr/>
            </a:pPr>
            <a:fld id="{E6AC24C3-E750-4E5D-A389-8CF7B3D97D02}" type="slidenum">
              <a:rPr/>
              <a:pPr>
                <a:defRPr/>
              </a:pPr>
              <a:t>‹N°›</a:t>
            </a:fld>
            <a:endParaRPr dirty="0"/>
          </a:p>
        </p:txBody>
      </p:sp>
    </p:spTree>
    <p:extLst>
      <p:ext uri="{BB962C8B-B14F-4D97-AF65-F5344CB8AC3E}">
        <p14:creationId xmlns:p14="http://schemas.microsoft.com/office/powerpoint/2010/main" val="4258577990"/>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txBox="1">
            <a:spLocks noGrp="1"/>
          </p:cNvSpPr>
          <p:nvPr>
            <p:ph type="title" orient="vert"/>
          </p:nvPr>
        </p:nvSpPr>
        <p:spPr>
          <a:xfrm>
            <a:off x="6629400" y="274640"/>
            <a:ext cx="2057400" cy="5851529"/>
          </a:xfrm>
        </p:spPr>
        <p:txBody>
          <a:bodyPr vert="eaVert"/>
          <a:lstStyle>
            <a:lvl1pPr>
              <a:defRPr/>
            </a:lvl1pPr>
          </a:lstStyle>
          <a:p>
            <a:pPr lvl="0"/>
            <a:r>
              <a:rPr lang="fr-FR"/>
              <a:t>Cliquez pour modifier le style du titre</a:t>
            </a:r>
          </a:p>
        </p:txBody>
      </p:sp>
      <p:sp>
        <p:nvSpPr>
          <p:cNvPr id="3" name="Espace réservé du texte vertical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txBox="1">
            <a:spLocks noGrp="1"/>
          </p:cNvSpPr>
          <p:nvPr>
            <p:ph type="dt" sz="half" idx="10"/>
          </p:nvPr>
        </p:nvSpPr>
        <p:spPr>
          <a:ln/>
        </p:spPr>
        <p:txBody>
          <a:bodyPr/>
          <a:lstStyle>
            <a:lvl1pPr>
              <a:defRPr/>
            </a:lvl1pPr>
          </a:lstStyle>
          <a:p>
            <a:pPr>
              <a:defRPr/>
            </a:pPr>
            <a:fld id="{512C9D56-7D38-451E-AE3F-1725FD6DE26A}" type="datetime1">
              <a:rPr/>
              <a:pPr>
                <a:defRPr/>
              </a:pPr>
              <a:t>16/04/2013</a:t>
            </a:fld>
            <a:endParaRPr dirty="0"/>
          </a:p>
        </p:txBody>
      </p:sp>
      <p:sp>
        <p:nvSpPr>
          <p:cNvPr id="5" name="Espace réservé du pied de page 4"/>
          <p:cNvSpPr txBox="1">
            <a:spLocks noGrp="1"/>
          </p:cNvSpPr>
          <p:nvPr>
            <p:ph type="ftr" sz="quarter" idx="11"/>
          </p:nvPr>
        </p:nvSpPr>
        <p:spPr>
          <a:ln/>
        </p:spPr>
        <p:txBody>
          <a:bodyPr/>
          <a:lstStyle>
            <a:lvl1pPr>
              <a:defRPr/>
            </a:lvl1pPr>
          </a:lstStyle>
          <a:p>
            <a:pPr>
              <a:defRPr/>
            </a:pPr>
            <a:endParaRPr/>
          </a:p>
        </p:txBody>
      </p:sp>
      <p:sp>
        <p:nvSpPr>
          <p:cNvPr id="6" name="Espace réservé du numéro de diapositive 5"/>
          <p:cNvSpPr txBox="1">
            <a:spLocks noGrp="1"/>
          </p:cNvSpPr>
          <p:nvPr>
            <p:ph type="sldNum" sz="quarter" idx="12"/>
          </p:nvPr>
        </p:nvSpPr>
        <p:spPr>
          <a:ln/>
        </p:spPr>
        <p:txBody>
          <a:bodyPr/>
          <a:lstStyle>
            <a:lvl1pPr>
              <a:defRPr/>
            </a:lvl1pPr>
          </a:lstStyle>
          <a:p>
            <a:pPr>
              <a:defRPr/>
            </a:pPr>
            <a:fld id="{AE4B9ABD-1282-450C-A7D1-CBCF9503D4BB}" type="slidenum">
              <a:rPr/>
              <a:pPr>
                <a:defRPr/>
              </a:pPr>
              <a:t>‹N°›</a:t>
            </a:fld>
            <a:endParaRPr dirty="0"/>
          </a:p>
        </p:txBody>
      </p:sp>
    </p:spTree>
    <p:extLst>
      <p:ext uri="{BB962C8B-B14F-4D97-AF65-F5344CB8AC3E}">
        <p14:creationId xmlns:p14="http://schemas.microsoft.com/office/powerpoint/2010/main" val="2520671200"/>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5"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334D7E3F-E15C-480B-983C-22DEBC2AE8D2}" type="slidenum">
              <a:rPr lang="fr-FR"/>
              <a:pPr>
                <a:defRPr/>
              </a:pPr>
              <a:t>‹N°›</a:t>
            </a:fld>
            <a:endParaRPr lang="fr-FR"/>
          </a:p>
        </p:txBody>
      </p:sp>
    </p:spTree>
    <p:extLst>
      <p:ext uri="{BB962C8B-B14F-4D97-AF65-F5344CB8AC3E}">
        <p14:creationId xmlns:p14="http://schemas.microsoft.com/office/powerpoint/2010/main" val="1524593334"/>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5"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8DEBE152-B85D-40AA-8C31-171B2C4A5B51}" type="slidenum">
              <a:rPr lang="fr-FR"/>
              <a:pPr>
                <a:defRPr/>
              </a:pPr>
              <a:t>‹N°›</a:t>
            </a:fld>
            <a:endParaRPr lang="fr-FR"/>
          </a:p>
        </p:txBody>
      </p:sp>
    </p:spTree>
    <p:extLst>
      <p:ext uri="{BB962C8B-B14F-4D97-AF65-F5344CB8AC3E}">
        <p14:creationId xmlns:p14="http://schemas.microsoft.com/office/powerpoint/2010/main" val="1366038588"/>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5"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CDA808F0-8F8C-4B72-BB2B-F6606A4B2153}" type="slidenum">
              <a:rPr lang="fr-FR"/>
              <a:pPr>
                <a:defRPr/>
              </a:pPr>
              <a:t>‹N°›</a:t>
            </a:fld>
            <a:endParaRPr lang="fr-FR"/>
          </a:p>
        </p:txBody>
      </p:sp>
    </p:spTree>
    <p:extLst>
      <p:ext uri="{BB962C8B-B14F-4D97-AF65-F5344CB8AC3E}">
        <p14:creationId xmlns:p14="http://schemas.microsoft.com/office/powerpoint/2010/main" val="2293592784"/>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6"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B00C122E-14AB-41DC-BAF4-F418E0B94A7A}" type="slidenum">
              <a:rPr lang="fr-FR"/>
              <a:pPr>
                <a:defRPr/>
              </a:pPr>
              <a:t>‹N°›</a:t>
            </a:fld>
            <a:endParaRPr lang="fr-FR"/>
          </a:p>
        </p:txBody>
      </p:sp>
    </p:spTree>
    <p:extLst>
      <p:ext uri="{BB962C8B-B14F-4D97-AF65-F5344CB8AC3E}">
        <p14:creationId xmlns:p14="http://schemas.microsoft.com/office/powerpoint/2010/main" val="1874341194"/>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8"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9"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3B634D14-AF70-45D4-BC11-22B0212F87C7}" type="slidenum">
              <a:rPr lang="fr-FR"/>
              <a:pPr>
                <a:defRPr/>
              </a:pPr>
              <a:t>‹N°›</a:t>
            </a:fld>
            <a:endParaRPr lang="fr-FR"/>
          </a:p>
        </p:txBody>
      </p:sp>
    </p:spTree>
    <p:extLst>
      <p:ext uri="{BB962C8B-B14F-4D97-AF65-F5344CB8AC3E}">
        <p14:creationId xmlns:p14="http://schemas.microsoft.com/office/powerpoint/2010/main" val="1605300307"/>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4"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5"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BA2E97F6-31F7-47A8-A834-070FE2ECD792}" type="slidenum">
              <a:rPr lang="fr-FR"/>
              <a:pPr>
                <a:defRPr/>
              </a:pPr>
              <a:t>‹N°›</a:t>
            </a:fld>
            <a:endParaRPr lang="fr-FR"/>
          </a:p>
        </p:txBody>
      </p:sp>
    </p:spTree>
    <p:extLst>
      <p:ext uri="{BB962C8B-B14F-4D97-AF65-F5344CB8AC3E}">
        <p14:creationId xmlns:p14="http://schemas.microsoft.com/office/powerpoint/2010/main" val="3961809215"/>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3"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4"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D8F46A5D-8AC6-4BDE-9B70-A0ADB83B5421}" type="slidenum">
              <a:rPr lang="fr-FR"/>
              <a:pPr>
                <a:defRPr/>
              </a:pPr>
              <a:t>‹N°›</a:t>
            </a:fld>
            <a:endParaRPr lang="fr-FR"/>
          </a:p>
        </p:txBody>
      </p:sp>
    </p:spTree>
    <p:extLst>
      <p:ext uri="{BB962C8B-B14F-4D97-AF65-F5344CB8AC3E}">
        <p14:creationId xmlns:p14="http://schemas.microsoft.com/office/powerpoint/2010/main" val="3896864058"/>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6"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172E8F07-772C-4AFD-81C4-6B08214C4032}" type="slidenum">
              <a:rPr lang="fr-FR"/>
              <a:pPr>
                <a:defRPr/>
              </a:pPr>
              <a:t>‹N°›</a:t>
            </a:fld>
            <a:endParaRPr lang="fr-FR"/>
          </a:p>
        </p:txBody>
      </p:sp>
    </p:spTree>
    <p:extLst>
      <p:ext uri="{BB962C8B-B14F-4D97-AF65-F5344CB8AC3E}">
        <p14:creationId xmlns:p14="http://schemas.microsoft.com/office/powerpoint/2010/main" val="223354470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lvl1pPr>
              <a:defRPr/>
            </a:lvl1pPr>
          </a:lstStyle>
          <a:p>
            <a:pPr lvl="0"/>
            <a:r>
              <a:rPr lang="fr-FR"/>
              <a:t>Cliquez pour modifier le style du titre</a:t>
            </a:r>
          </a:p>
        </p:txBody>
      </p:sp>
      <p:sp>
        <p:nvSpPr>
          <p:cNvPr id="3" name="Espace réservé du contenu 2"/>
          <p:cNvSpPr txBox="1">
            <a:spLocks noGrp="1"/>
          </p:cNvSpPr>
          <p:nvPr>
            <p:ph idx="1"/>
          </p:nvPr>
        </p:nvSpPr>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txBox="1">
            <a:spLocks noGrp="1"/>
          </p:cNvSpPr>
          <p:nvPr>
            <p:ph type="dt" sz="half" idx="10"/>
          </p:nvPr>
        </p:nvSpPr>
        <p:spPr>
          <a:ln/>
        </p:spPr>
        <p:txBody>
          <a:bodyPr/>
          <a:lstStyle>
            <a:lvl1pPr>
              <a:defRPr/>
            </a:lvl1pPr>
          </a:lstStyle>
          <a:p>
            <a:pPr>
              <a:defRPr/>
            </a:pPr>
            <a:fld id="{0F4BDC80-B866-496A-B031-09B854EF8F78}" type="datetime1">
              <a:rPr/>
              <a:pPr>
                <a:defRPr/>
              </a:pPr>
              <a:t>16/04/2013</a:t>
            </a:fld>
            <a:endParaRPr dirty="0"/>
          </a:p>
        </p:txBody>
      </p:sp>
      <p:sp>
        <p:nvSpPr>
          <p:cNvPr id="5" name="Espace réservé du pied de page 4"/>
          <p:cNvSpPr txBox="1">
            <a:spLocks noGrp="1"/>
          </p:cNvSpPr>
          <p:nvPr>
            <p:ph type="ftr" sz="quarter" idx="11"/>
          </p:nvPr>
        </p:nvSpPr>
        <p:spPr>
          <a:ln/>
        </p:spPr>
        <p:txBody>
          <a:bodyPr/>
          <a:lstStyle>
            <a:lvl1pPr>
              <a:defRPr/>
            </a:lvl1pPr>
          </a:lstStyle>
          <a:p>
            <a:pPr>
              <a:defRPr/>
            </a:pPr>
            <a:endParaRPr/>
          </a:p>
        </p:txBody>
      </p:sp>
      <p:sp>
        <p:nvSpPr>
          <p:cNvPr id="6" name="Espace réservé du numéro de diapositive 5"/>
          <p:cNvSpPr txBox="1">
            <a:spLocks noGrp="1"/>
          </p:cNvSpPr>
          <p:nvPr>
            <p:ph type="sldNum" sz="quarter" idx="12"/>
          </p:nvPr>
        </p:nvSpPr>
        <p:spPr>
          <a:ln/>
        </p:spPr>
        <p:txBody>
          <a:bodyPr/>
          <a:lstStyle>
            <a:lvl1pPr>
              <a:defRPr/>
            </a:lvl1pPr>
          </a:lstStyle>
          <a:p>
            <a:pPr>
              <a:defRPr/>
            </a:pPr>
            <a:fld id="{EFB17000-27B2-489A-B96B-8A68770BFDF5}" type="slidenum">
              <a:rPr/>
              <a:pPr>
                <a:defRPr/>
              </a:pPr>
              <a:t>‹N°›</a:t>
            </a:fld>
            <a:endParaRPr dirty="0"/>
          </a:p>
        </p:txBody>
      </p:sp>
    </p:spTree>
    <p:extLst>
      <p:ext uri="{BB962C8B-B14F-4D97-AF65-F5344CB8AC3E}">
        <p14:creationId xmlns:p14="http://schemas.microsoft.com/office/powerpoint/2010/main" val="1974190757"/>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6"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D8CDAFEE-5155-494E-84B6-2B09C53910D1}" type="slidenum">
              <a:rPr lang="fr-FR"/>
              <a:pPr>
                <a:defRPr/>
              </a:pPr>
              <a:t>‹N°›</a:t>
            </a:fld>
            <a:endParaRPr lang="fr-FR"/>
          </a:p>
        </p:txBody>
      </p:sp>
    </p:spTree>
    <p:extLst>
      <p:ext uri="{BB962C8B-B14F-4D97-AF65-F5344CB8AC3E}">
        <p14:creationId xmlns:p14="http://schemas.microsoft.com/office/powerpoint/2010/main" val="2105613358"/>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5"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73DFE04D-A1A1-4B34-8CA8-4438CD294834}" type="slidenum">
              <a:rPr lang="fr-FR"/>
              <a:pPr>
                <a:defRPr/>
              </a:pPr>
              <a:t>‹N°›</a:t>
            </a:fld>
            <a:endParaRPr lang="fr-FR"/>
          </a:p>
        </p:txBody>
      </p:sp>
    </p:spTree>
    <p:extLst>
      <p:ext uri="{BB962C8B-B14F-4D97-AF65-F5344CB8AC3E}">
        <p14:creationId xmlns:p14="http://schemas.microsoft.com/office/powerpoint/2010/main" val="2462048244"/>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5"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2FF5AFA0-5AD2-4B8C-A4E3-231509FD9E81}" type="slidenum">
              <a:rPr lang="fr-FR"/>
              <a:pPr>
                <a:defRPr/>
              </a:pPr>
              <a:t>‹N°›</a:t>
            </a:fld>
            <a:endParaRPr lang="fr-FR"/>
          </a:p>
        </p:txBody>
      </p:sp>
    </p:spTree>
    <p:extLst>
      <p:ext uri="{BB962C8B-B14F-4D97-AF65-F5344CB8AC3E}">
        <p14:creationId xmlns:p14="http://schemas.microsoft.com/office/powerpoint/2010/main" val="2599375284"/>
      </p:ext>
    </p:extLst>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fr-FR"/>
          </a:p>
        </p:txBody>
      </p:sp>
      <p:sp>
        <p:nvSpPr>
          <p:cNvPr id="4"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fr-FR"/>
          </a:p>
        </p:txBody>
      </p:sp>
      <p:sp>
        <p:nvSpPr>
          <p:cNvPr id="5"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09D28891-3CB3-4A7B-88F5-CF4507702AAF}" type="slidenum">
              <a:rPr lang="fr-FR"/>
              <a:pPr>
                <a:defRPr/>
              </a:pPr>
              <a:t>‹N°›</a:t>
            </a:fld>
            <a:endParaRPr lang="fr-FR"/>
          </a:p>
        </p:txBody>
      </p:sp>
    </p:spTree>
    <p:extLst>
      <p:ext uri="{BB962C8B-B14F-4D97-AF65-F5344CB8AC3E}">
        <p14:creationId xmlns:p14="http://schemas.microsoft.com/office/powerpoint/2010/main" val="3665530470"/>
      </p:ext>
    </p:extLst>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935980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txBox="1">
            <a:spLocks noGrp="1"/>
          </p:cNvSpPr>
          <p:nvPr>
            <p:ph type="title"/>
          </p:nvPr>
        </p:nvSpPr>
        <p:spPr>
          <a:xfrm>
            <a:off x="722311" y="4406895"/>
            <a:ext cx="7772400" cy="1362071"/>
          </a:xfrm>
        </p:spPr>
        <p:txBody>
          <a:bodyPr anchor="t" anchorCtr="0"/>
          <a:lstStyle>
            <a:lvl1pPr algn="l">
              <a:defRPr sz="4000" b="1" cap="all"/>
            </a:lvl1pPr>
          </a:lstStyle>
          <a:p>
            <a:pPr lvl="0"/>
            <a:r>
              <a:rPr lang="fr-FR"/>
              <a:t>Cliquez pour modifier le style du titre</a:t>
            </a:r>
          </a:p>
        </p:txBody>
      </p:sp>
      <p:sp>
        <p:nvSpPr>
          <p:cNvPr id="3" name="Espace réservé du texte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fr-FR"/>
              <a:t>Cliquez pour modifier les styles du texte du masque</a:t>
            </a:r>
          </a:p>
        </p:txBody>
      </p:sp>
      <p:sp>
        <p:nvSpPr>
          <p:cNvPr id="4" name="Espace réservé de la date 3"/>
          <p:cNvSpPr txBox="1">
            <a:spLocks noGrp="1"/>
          </p:cNvSpPr>
          <p:nvPr>
            <p:ph type="dt" sz="half" idx="10"/>
          </p:nvPr>
        </p:nvSpPr>
        <p:spPr>
          <a:ln/>
        </p:spPr>
        <p:txBody>
          <a:bodyPr/>
          <a:lstStyle>
            <a:lvl1pPr>
              <a:defRPr/>
            </a:lvl1pPr>
          </a:lstStyle>
          <a:p>
            <a:pPr>
              <a:defRPr/>
            </a:pPr>
            <a:fld id="{469A3E55-4FDC-4952-8FD4-8CD0153F22B4}" type="datetime1">
              <a:rPr/>
              <a:pPr>
                <a:defRPr/>
              </a:pPr>
              <a:t>16/04/2013</a:t>
            </a:fld>
            <a:endParaRPr dirty="0"/>
          </a:p>
        </p:txBody>
      </p:sp>
      <p:sp>
        <p:nvSpPr>
          <p:cNvPr id="5" name="Espace réservé du pied de page 4"/>
          <p:cNvSpPr txBox="1">
            <a:spLocks noGrp="1"/>
          </p:cNvSpPr>
          <p:nvPr>
            <p:ph type="ftr" sz="quarter" idx="11"/>
          </p:nvPr>
        </p:nvSpPr>
        <p:spPr>
          <a:ln/>
        </p:spPr>
        <p:txBody>
          <a:bodyPr/>
          <a:lstStyle>
            <a:lvl1pPr>
              <a:defRPr/>
            </a:lvl1pPr>
          </a:lstStyle>
          <a:p>
            <a:pPr>
              <a:defRPr/>
            </a:pPr>
            <a:endParaRPr/>
          </a:p>
        </p:txBody>
      </p:sp>
      <p:sp>
        <p:nvSpPr>
          <p:cNvPr id="6" name="Espace réservé du numéro de diapositive 5"/>
          <p:cNvSpPr txBox="1">
            <a:spLocks noGrp="1"/>
          </p:cNvSpPr>
          <p:nvPr>
            <p:ph type="sldNum" sz="quarter" idx="12"/>
          </p:nvPr>
        </p:nvSpPr>
        <p:spPr>
          <a:ln/>
        </p:spPr>
        <p:txBody>
          <a:bodyPr/>
          <a:lstStyle>
            <a:lvl1pPr>
              <a:defRPr/>
            </a:lvl1pPr>
          </a:lstStyle>
          <a:p>
            <a:pPr>
              <a:defRPr/>
            </a:pPr>
            <a:fld id="{83520821-92B1-4124-9691-1E5C5FB171E8}" type="slidenum">
              <a:rPr/>
              <a:pPr>
                <a:defRPr/>
              </a:pPr>
              <a:t>‹N°›</a:t>
            </a:fld>
            <a:endParaRPr dirty="0"/>
          </a:p>
        </p:txBody>
      </p:sp>
    </p:spTree>
    <p:extLst>
      <p:ext uri="{BB962C8B-B14F-4D97-AF65-F5344CB8AC3E}">
        <p14:creationId xmlns:p14="http://schemas.microsoft.com/office/powerpoint/2010/main" val="120934923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lvl1pPr>
              <a:defRPr/>
            </a:lvl1pPr>
          </a:lstStyle>
          <a:p>
            <a:pPr lvl="0"/>
            <a:r>
              <a:rPr lang="fr-FR"/>
              <a:t>Cliquez pour modifier le style du titre</a:t>
            </a:r>
          </a:p>
        </p:txBody>
      </p:sp>
      <p:sp>
        <p:nvSpPr>
          <p:cNvPr id="3" name="Espace réservé du contenu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txBox="1">
            <a:spLocks noGrp="1"/>
          </p:cNvSpPr>
          <p:nvPr>
            <p:ph type="dt" sz="half" idx="10"/>
          </p:nvPr>
        </p:nvSpPr>
        <p:spPr>
          <a:ln/>
        </p:spPr>
        <p:txBody>
          <a:bodyPr/>
          <a:lstStyle>
            <a:lvl1pPr>
              <a:defRPr/>
            </a:lvl1pPr>
          </a:lstStyle>
          <a:p>
            <a:pPr>
              <a:defRPr/>
            </a:pPr>
            <a:fld id="{CCF7E84E-DCD3-4225-B328-DC324CA4F515}" type="datetime1">
              <a:rPr/>
              <a:pPr>
                <a:defRPr/>
              </a:pPr>
              <a:t>16/04/2013</a:t>
            </a:fld>
            <a:endParaRPr dirty="0"/>
          </a:p>
        </p:txBody>
      </p:sp>
      <p:sp>
        <p:nvSpPr>
          <p:cNvPr id="6" name="Espace réservé du pied de page 4"/>
          <p:cNvSpPr txBox="1">
            <a:spLocks noGrp="1"/>
          </p:cNvSpPr>
          <p:nvPr>
            <p:ph type="ftr" sz="quarter" idx="11"/>
          </p:nvPr>
        </p:nvSpPr>
        <p:spPr>
          <a:ln/>
        </p:spPr>
        <p:txBody>
          <a:bodyPr/>
          <a:lstStyle>
            <a:lvl1pPr>
              <a:defRPr/>
            </a:lvl1pPr>
          </a:lstStyle>
          <a:p>
            <a:pPr>
              <a:defRPr/>
            </a:pPr>
            <a:endParaRPr/>
          </a:p>
        </p:txBody>
      </p:sp>
      <p:sp>
        <p:nvSpPr>
          <p:cNvPr id="7" name="Espace réservé du numéro de diapositive 5"/>
          <p:cNvSpPr txBox="1">
            <a:spLocks noGrp="1"/>
          </p:cNvSpPr>
          <p:nvPr>
            <p:ph type="sldNum" sz="quarter" idx="12"/>
          </p:nvPr>
        </p:nvSpPr>
        <p:spPr>
          <a:ln/>
        </p:spPr>
        <p:txBody>
          <a:bodyPr/>
          <a:lstStyle>
            <a:lvl1pPr>
              <a:defRPr/>
            </a:lvl1pPr>
          </a:lstStyle>
          <a:p>
            <a:pPr>
              <a:defRPr/>
            </a:pPr>
            <a:fld id="{F6DB097B-9F33-4294-87FE-CD0FBA3976D1}" type="slidenum">
              <a:rPr/>
              <a:pPr>
                <a:defRPr/>
              </a:pPr>
              <a:t>‹N°›</a:t>
            </a:fld>
            <a:endParaRPr dirty="0"/>
          </a:p>
        </p:txBody>
      </p:sp>
    </p:spTree>
    <p:extLst>
      <p:ext uri="{BB962C8B-B14F-4D97-AF65-F5344CB8AC3E}">
        <p14:creationId xmlns:p14="http://schemas.microsoft.com/office/powerpoint/2010/main" val="3696641664"/>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lvl1pPr>
              <a:defRPr/>
            </a:lvl1pPr>
          </a:lstStyle>
          <a:p>
            <a:pPr lvl="0"/>
            <a:r>
              <a:rPr lang="fr-FR"/>
              <a:t>Cliquez pour modifier le style du titre</a:t>
            </a:r>
          </a:p>
        </p:txBody>
      </p:sp>
      <p:sp>
        <p:nvSpPr>
          <p:cNvPr id="3" name="Espace réservé du texte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fr-FR"/>
              <a:t>Cliquez pour modifier les styles du texte du masque</a:t>
            </a:r>
          </a:p>
        </p:txBody>
      </p:sp>
      <p:sp>
        <p:nvSpPr>
          <p:cNvPr id="4" name="Espace réservé du contenu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fr-FR"/>
              <a:t>Cliquez pour modifier les styles du texte du masque</a:t>
            </a:r>
          </a:p>
        </p:txBody>
      </p:sp>
      <p:sp>
        <p:nvSpPr>
          <p:cNvPr id="6" name="Espace réservé du contenu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txBox="1">
            <a:spLocks noGrp="1"/>
          </p:cNvSpPr>
          <p:nvPr>
            <p:ph type="dt" sz="half" idx="10"/>
          </p:nvPr>
        </p:nvSpPr>
        <p:spPr>
          <a:ln/>
        </p:spPr>
        <p:txBody>
          <a:bodyPr/>
          <a:lstStyle>
            <a:lvl1pPr>
              <a:defRPr/>
            </a:lvl1pPr>
          </a:lstStyle>
          <a:p>
            <a:pPr>
              <a:defRPr/>
            </a:pPr>
            <a:fld id="{80E3F4CC-B27B-4BED-8FD1-21E5684E0682}" type="datetime1">
              <a:rPr/>
              <a:pPr>
                <a:defRPr/>
              </a:pPr>
              <a:t>16/04/2013</a:t>
            </a:fld>
            <a:endParaRPr dirty="0"/>
          </a:p>
        </p:txBody>
      </p:sp>
      <p:sp>
        <p:nvSpPr>
          <p:cNvPr id="8" name="Espace réservé du pied de page 4"/>
          <p:cNvSpPr txBox="1">
            <a:spLocks noGrp="1"/>
          </p:cNvSpPr>
          <p:nvPr>
            <p:ph type="ftr" sz="quarter" idx="11"/>
          </p:nvPr>
        </p:nvSpPr>
        <p:spPr>
          <a:ln/>
        </p:spPr>
        <p:txBody>
          <a:bodyPr/>
          <a:lstStyle>
            <a:lvl1pPr>
              <a:defRPr/>
            </a:lvl1pPr>
          </a:lstStyle>
          <a:p>
            <a:pPr>
              <a:defRPr/>
            </a:pPr>
            <a:endParaRPr/>
          </a:p>
        </p:txBody>
      </p:sp>
      <p:sp>
        <p:nvSpPr>
          <p:cNvPr id="9" name="Espace réservé du numéro de diapositive 5"/>
          <p:cNvSpPr txBox="1">
            <a:spLocks noGrp="1"/>
          </p:cNvSpPr>
          <p:nvPr>
            <p:ph type="sldNum" sz="quarter" idx="12"/>
          </p:nvPr>
        </p:nvSpPr>
        <p:spPr>
          <a:ln/>
        </p:spPr>
        <p:txBody>
          <a:bodyPr/>
          <a:lstStyle>
            <a:lvl1pPr>
              <a:defRPr/>
            </a:lvl1pPr>
          </a:lstStyle>
          <a:p>
            <a:pPr>
              <a:defRPr/>
            </a:pPr>
            <a:fld id="{0011602C-9182-4F44-875A-8F3C045B0AED}" type="slidenum">
              <a:rPr/>
              <a:pPr>
                <a:defRPr/>
              </a:pPr>
              <a:t>‹N°›</a:t>
            </a:fld>
            <a:endParaRPr dirty="0"/>
          </a:p>
        </p:txBody>
      </p:sp>
    </p:spTree>
    <p:extLst>
      <p:ext uri="{BB962C8B-B14F-4D97-AF65-F5344CB8AC3E}">
        <p14:creationId xmlns:p14="http://schemas.microsoft.com/office/powerpoint/2010/main" val="82509156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lvl1pPr>
              <a:defRPr/>
            </a:lvl1pPr>
          </a:lstStyle>
          <a:p>
            <a:pPr lvl="0"/>
            <a:r>
              <a:rPr lang="fr-FR"/>
              <a:t>Cliquez pour modifier le style du titre</a:t>
            </a:r>
          </a:p>
        </p:txBody>
      </p:sp>
      <p:sp>
        <p:nvSpPr>
          <p:cNvPr id="3" name="Espace réservé de la date 3"/>
          <p:cNvSpPr txBox="1">
            <a:spLocks noGrp="1"/>
          </p:cNvSpPr>
          <p:nvPr>
            <p:ph type="dt" sz="half" idx="10"/>
          </p:nvPr>
        </p:nvSpPr>
        <p:spPr>
          <a:ln/>
        </p:spPr>
        <p:txBody>
          <a:bodyPr/>
          <a:lstStyle>
            <a:lvl1pPr>
              <a:defRPr/>
            </a:lvl1pPr>
          </a:lstStyle>
          <a:p>
            <a:pPr>
              <a:defRPr/>
            </a:pPr>
            <a:fld id="{AA06DADD-A016-4FE0-B0C3-BB9251482FB6}" type="datetime1">
              <a:rPr/>
              <a:pPr>
                <a:defRPr/>
              </a:pPr>
              <a:t>16/04/2013</a:t>
            </a:fld>
            <a:endParaRPr dirty="0"/>
          </a:p>
        </p:txBody>
      </p:sp>
      <p:sp>
        <p:nvSpPr>
          <p:cNvPr id="4" name="Espace réservé du pied de page 4"/>
          <p:cNvSpPr txBox="1">
            <a:spLocks noGrp="1"/>
          </p:cNvSpPr>
          <p:nvPr>
            <p:ph type="ftr" sz="quarter" idx="11"/>
          </p:nvPr>
        </p:nvSpPr>
        <p:spPr>
          <a:ln/>
        </p:spPr>
        <p:txBody>
          <a:bodyPr/>
          <a:lstStyle>
            <a:lvl1pPr>
              <a:defRPr/>
            </a:lvl1pPr>
          </a:lstStyle>
          <a:p>
            <a:pPr>
              <a:defRPr/>
            </a:pPr>
            <a:endParaRPr/>
          </a:p>
        </p:txBody>
      </p:sp>
      <p:sp>
        <p:nvSpPr>
          <p:cNvPr id="5" name="Espace réservé du numéro de diapositive 5"/>
          <p:cNvSpPr txBox="1">
            <a:spLocks noGrp="1"/>
          </p:cNvSpPr>
          <p:nvPr>
            <p:ph type="sldNum" sz="quarter" idx="12"/>
          </p:nvPr>
        </p:nvSpPr>
        <p:spPr>
          <a:ln/>
        </p:spPr>
        <p:txBody>
          <a:bodyPr/>
          <a:lstStyle>
            <a:lvl1pPr>
              <a:defRPr/>
            </a:lvl1pPr>
          </a:lstStyle>
          <a:p>
            <a:pPr>
              <a:defRPr/>
            </a:pPr>
            <a:fld id="{20EDD653-CD0F-42D5-8FCE-3421D92851EF}" type="slidenum">
              <a:rPr/>
              <a:pPr>
                <a:defRPr/>
              </a:pPr>
              <a:t>‹N°›</a:t>
            </a:fld>
            <a:endParaRPr dirty="0"/>
          </a:p>
        </p:txBody>
      </p:sp>
    </p:spTree>
    <p:extLst>
      <p:ext uri="{BB962C8B-B14F-4D97-AF65-F5344CB8AC3E}">
        <p14:creationId xmlns:p14="http://schemas.microsoft.com/office/powerpoint/2010/main" val="4073452248"/>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txBox="1">
            <a:spLocks noGrp="1"/>
          </p:cNvSpPr>
          <p:nvPr>
            <p:ph type="dt" sz="half" idx="10"/>
          </p:nvPr>
        </p:nvSpPr>
        <p:spPr>
          <a:ln/>
        </p:spPr>
        <p:txBody>
          <a:bodyPr/>
          <a:lstStyle>
            <a:lvl1pPr>
              <a:defRPr/>
            </a:lvl1pPr>
          </a:lstStyle>
          <a:p>
            <a:pPr>
              <a:defRPr/>
            </a:pPr>
            <a:fld id="{05469457-7977-458B-B348-33878EE3CBA6}" type="datetime1">
              <a:rPr/>
              <a:pPr>
                <a:defRPr/>
              </a:pPr>
              <a:t>16/04/2013</a:t>
            </a:fld>
            <a:endParaRPr dirty="0"/>
          </a:p>
        </p:txBody>
      </p:sp>
      <p:sp>
        <p:nvSpPr>
          <p:cNvPr id="3" name="Espace réservé du pied de page 4"/>
          <p:cNvSpPr txBox="1">
            <a:spLocks noGrp="1"/>
          </p:cNvSpPr>
          <p:nvPr>
            <p:ph type="ftr" sz="quarter" idx="11"/>
          </p:nvPr>
        </p:nvSpPr>
        <p:spPr>
          <a:ln/>
        </p:spPr>
        <p:txBody>
          <a:bodyPr/>
          <a:lstStyle>
            <a:lvl1pPr>
              <a:defRPr/>
            </a:lvl1pPr>
          </a:lstStyle>
          <a:p>
            <a:pPr>
              <a:defRPr/>
            </a:pPr>
            <a:endParaRPr/>
          </a:p>
        </p:txBody>
      </p:sp>
      <p:sp>
        <p:nvSpPr>
          <p:cNvPr id="4" name="Espace réservé du numéro de diapositive 5"/>
          <p:cNvSpPr txBox="1">
            <a:spLocks noGrp="1"/>
          </p:cNvSpPr>
          <p:nvPr>
            <p:ph type="sldNum" sz="quarter" idx="12"/>
          </p:nvPr>
        </p:nvSpPr>
        <p:spPr>
          <a:ln/>
        </p:spPr>
        <p:txBody>
          <a:bodyPr/>
          <a:lstStyle>
            <a:lvl1pPr>
              <a:defRPr/>
            </a:lvl1pPr>
          </a:lstStyle>
          <a:p>
            <a:pPr>
              <a:defRPr/>
            </a:pPr>
            <a:fld id="{96892BD8-1BEB-45B2-9B10-1398055B8190}" type="slidenum">
              <a:rPr/>
              <a:pPr>
                <a:defRPr/>
              </a:pPr>
              <a:t>‹N°›</a:t>
            </a:fld>
            <a:endParaRPr dirty="0"/>
          </a:p>
        </p:txBody>
      </p:sp>
    </p:spTree>
    <p:extLst>
      <p:ext uri="{BB962C8B-B14F-4D97-AF65-F5344CB8AC3E}">
        <p14:creationId xmlns:p14="http://schemas.microsoft.com/office/powerpoint/2010/main" val="2757373596"/>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3048"/>
            <a:ext cx="3008311" cy="1162046"/>
          </a:xfrm>
        </p:spPr>
        <p:txBody>
          <a:bodyPr anchor="b" anchorCtr="0"/>
          <a:lstStyle>
            <a:lvl1pPr algn="l">
              <a:defRPr sz="2000" b="1"/>
            </a:lvl1pPr>
          </a:lstStyle>
          <a:p>
            <a:pPr lvl="0"/>
            <a:r>
              <a:rPr lang="fr-FR"/>
              <a:t>Cliquez pour modifier le style du titre</a:t>
            </a:r>
          </a:p>
        </p:txBody>
      </p:sp>
      <p:sp>
        <p:nvSpPr>
          <p:cNvPr id="3" name="Espace réservé du contenu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fr-FR"/>
              <a:t>Cliquez pour modifier les styles du texte du masque</a:t>
            </a:r>
          </a:p>
        </p:txBody>
      </p:sp>
      <p:sp>
        <p:nvSpPr>
          <p:cNvPr id="5" name="Espace réservé de la date 3"/>
          <p:cNvSpPr txBox="1">
            <a:spLocks noGrp="1"/>
          </p:cNvSpPr>
          <p:nvPr>
            <p:ph type="dt" sz="half" idx="10"/>
          </p:nvPr>
        </p:nvSpPr>
        <p:spPr>
          <a:ln/>
        </p:spPr>
        <p:txBody>
          <a:bodyPr/>
          <a:lstStyle>
            <a:lvl1pPr>
              <a:defRPr/>
            </a:lvl1pPr>
          </a:lstStyle>
          <a:p>
            <a:pPr>
              <a:defRPr/>
            </a:pPr>
            <a:fld id="{F351FD6E-AF2A-487F-B0A2-3AF2DDE6071D}" type="datetime1">
              <a:rPr/>
              <a:pPr>
                <a:defRPr/>
              </a:pPr>
              <a:t>16/04/2013</a:t>
            </a:fld>
            <a:endParaRPr dirty="0"/>
          </a:p>
        </p:txBody>
      </p:sp>
      <p:sp>
        <p:nvSpPr>
          <p:cNvPr id="6" name="Espace réservé du pied de page 4"/>
          <p:cNvSpPr txBox="1">
            <a:spLocks noGrp="1"/>
          </p:cNvSpPr>
          <p:nvPr>
            <p:ph type="ftr" sz="quarter" idx="11"/>
          </p:nvPr>
        </p:nvSpPr>
        <p:spPr>
          <a:ln/>
        </p:spPr>
        <p:txBody>
          <a:bodyPr/>
          <a:lstStyle>
            <a:lvl1pPr>
              <a:defRPr/>
            </a:lvl1pPr>
          </a:lstStyle>
          <a:p>
            <a:pPr>
              <a:defRPr/>
            </a:pPr>
            <a:endParaRPr/>
          </a:p>
        </p:txBody>
      </p:sp>
      <p:sp>
        <p:nvSpPr>
          <p:cNvPr id="7" name="Espace réservé du numéro de diapositive 5"/>
          <p:cNvSpPr txBox="1">
            <a:spLocks noGrp="1"/>
          </p:cNvSpPr>
          <p:nvPr>
            <p:ph type="sldNum" sz="quarter" idx="12"/>
          </p:nvPr>
        </p:nvSpPr>
        <p:spPr>
          <a:ln/>
        </p:spPr>
        <p:txBody>
          <a:bodyPr/>
          <a:lstStyle>
            <a:lvl1pPr>
              <a:defRPr/>
            </a:lvl1pPr>
          </a:lstStyle>
          <a:p>
            <a:pPr>
              <a:defRPr/>
            </a:pPr>
            <a:fld id="{57BEB0D7-DFF3-4BDB-B8DA-48731BA967D4}" type="slidenum">
              <a:rPr/>
              <a:pPr>
                <a:defRPr/>
              </a:pPr>
              <a:t>‹N°›</a:t>
            </a:fld>
            <a:endParaRPr dirty="0"/>
          </a:p>
        </p:txBody>
      </p:sp>
    </p:spTree>
    <p:extLst>
      <p:ext uri="{BB962C8B-B14F-4D97-AF65-F5344CB8AC3E}">
        <p14:creationId xmlns:p14="http://schemas.microsoft.com/office/powerpoint/2010/main" val="4203571172"/>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1792288" y="4800600"/>
            <a:ext cx="5486400" cy="566735"/>
          </a:xfrm>
        </p:spPr>
        <p:txBody>
          <a:bodyPr anchor="b" anchorCtr="0"/>
          <a:lstStyle>
            <a:lvl1pPr algn="l">
              <a:defRPr sz="2000" b="1"/>
            </a:lvl1pPr>
          </a:lstStyle>
          <a:p>
            <a:pPr lvl="0"/>
            <a:r>
              <a:rPr lang="fr-FR"/>
              <a:t>Cliquez pour modifier le style du titre</a:t>
            </a:r>
          </a:p>
        </p:txBody>
      </p:sp>
      <p:sp>
        <p:nvSpPr>
          <p:cNvPr id="3" name="Espace réservé pour une image  2"/>
          <p:cNvSpPr txBox="1">
            <a:spLocks noGrp="1"/>
          </p:cNvSpPr>
          <p:nvPr>
            <p:ph type="pic" idx="1"/>
          </p:nvPr>
        </p:nvSpPr>
        <p:spPr>
          <a:xfrm>
            <a:off x="1792288" y="612776"/>
            <a:ext cx="5486400" cy="4114800"/>
          </a:xfrm>
        </p:spPr>
        <p:txBody>
          <a:bodyPr/>
          <a:lstStyle>
            <a:lvl1pPr marL="0" indent="0">
              <a:buNone/>
              <a:defRPr/>
            </a:lvl1pPr>
          </a:lstStyle>
          <a:p>
            <a:pPr lvl="0"/>
            <a:endParaRPr lang="fr-FR" noProof="0" dirty="0" smtClean="0"/>
          </a:p>
        </p:txBody>
      </p:sp>
      <p:sp>
        <p:nvSpPr>
          <p:cNvPr id="4" name="Espace réservé du texte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fr-FR"/>
              <a:t>Cliquez pour modifier les styles du texte du masque</a:t>
            </a:r>
          </a:p>
        </p:txBody>
      </p:sp>
      <p:sp>
        <p:nvSpPr>
          <p:cNvPr id="5" name="Espace réservé de la date 3"/>
          <p:cNvSpPr txBox="1">
            <a:spLocks noGrp="1"/>
          </p:cNvSpPr>
          <p:nvPr>
            <p:ph type="dt" sz="half" idx="10"/>
          </p:nvPr>
        </p:nvSpPr>
        <p:spPr>
          <a:ln/>
        </p:spPr>
        <p:txBody>
          <a:bodyPr/>
          <a:lstStyle>
            <a:lvl1pPr>
              <a:defRPr/>
            </a:lvl1pPr>
          </a:lstStyle>
          <a:p>
            <a:pPr>
              <a:defRPr/>
            </a:pPr>
            <a:fld id="{5931DA21-27B1-459C-8056-8AB988ED84A5}" type="datetime1">
              <a:rPr/>
              <a:pPr>
                <a:defRPr/>
              </a:pPr>
              <a:t>16/04/2013</a:t>
            </a:fld>
            <a:endParaRPr dirty="0"/>
          </a:p>
        </p:txBody>
      </p:sp>
      <p:sp>
        <p:nvSpPr>
          <p:cNvPr id="6" name="Espace réservé du pied de page 4"/>
          <p:cNvSpPr txBox="1">
            <a:spLocks noGrp="1"/>
          </p:cNvSpPr>
          <p:nvPr>
            <p:ph type="ftr" sz="quarter" idx="11"/>
          </p:nvPr>
        </p:nvSpPr>
        <p:spPr>
          <a:ln/>
        </p:spPr>
        <p:txBody>
          <a:bodyPr/>
          <a:lstStyle>
            <a:lvl1pPr>
              <a:defRPr/>
            </a:lvl1pPr>
          </a:lstStyle>
          <a:p>
            <a:pPr>
              <a:defRPr/>
            </a:pPr>
            <a:endParaRPr/>
          </a:p>
        </p:txBody>
      </p:sp>
      <p:sp>
        <p:nvSpPr>
          <p:cNvPr id="7" name="Espace réservé du numéro de diapositive 5"/>
          <p:cNvSpPr txBox="1">
            <a:spLocks noGrp="1"/>
          </p:cNvSpPr>
          <p:nvPr>
            <p:ph type="sldNum" sz="quarter" idx="12"/>
          </p:nvPr>
        </p:nvSpPr>
        <p:spPr>
          <a:ln/>
        </p:spPr>
        <p:txBody>
          <a:bodyPr/>
          <a:lstStyle>
            <a:lvl1pPr>
              <a:defRPr/>
            </a:lvl1pPr>
          </a:lstStyle>
          <a:p>
            <a:pPr>
              <a:defRPr/>
            </a:pPr>
            <a:fld id="{6CD12DC9-80CF-4D03-87E0-855558649402}" type="slidenum">
              <a:rPr/>
              <a:pPr>
                <a:defRPr/>
              </a:pPr>
              <a:t>‹N°›</a:t>
            </a:fld>
            <a:endParaRPr dirty="0"/>
          </a:p>
        </p:txBody>
      </p:sp>
    </p:spTree>
    <p:extLst>
      <p:ext uri="{BB962C8B-B14F-4D97-AF65-F5344CB8AC3E}">
        <p14:creationId xmlns:p14="http://schemas.microsoft.com/office/powerpoint/2010/main" val="2042453502"/>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Espace réservé du titre 1"/>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pPr lvl="0"/>
            <a:r>
              <a:rPr lang="fr-FR" smtClean="0"/>
              <a:t>Cliquez pour modifier le style du titre</a:t>
            </a:r>
          </a:p>
        </p:txBody>
      </p:sp>
      <p:sp>
        <p:nvSpPr>
          <p:cNvPr id="1027" name="Espace réservé du texte 2"/>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fr-FR" sz="1200" b="0" i="0" u="none" strike="noStrike" kern="1200" cap="none" spc="0" baseline="0">
                <a:solidFill>
                  <a:srgbClr val="898989"/>
                </a:solidFill>
                <a:uFillTx/>
                <a:latin typeface="Calibri"/>
                <a:cs typeface="+mn-cs"/>
              </a:defRPr>
            </a:lvl1pPr>
          </a:lstStyle>
          <a:p>
            <a:pPr>
              <a:defRPr/>
            </a:pPr>
            <a:fld id="{9F568834-4EF8-4A27-AE27-E79C3BF7BC1E}" type="datetime1">
              <a:rPr/>
              <a:pPr>
                <a:defRPr/>
              </a:pPr>
              <a:t>16/04/2013</a:t>
            </a:fld>
            <a:endParaRPr dirty="0"/>
          </a:p>
        </p:txBody>
      </p:sp>
      <p:sp>
        <p:nvSpPr>
          <p:cNvPr id="5" name="Espace réservé du pied de page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fr-FR" sz="1200" b="0" i="0" u="none" strike="noStrike" kern="1200" cap="none" spc="0" baseline="0">
                <a:solidFill>
                  <a:srgbClr val="898989"/>
                </a:solidFill>
                <a:uFillTx/>
                <a:latin typeface="Calibri"/>
                <a:cs typeface="+mn-cs"/>
              </a:defRPr>
            </a:lvl1pPr>
          </a:lstStyle>
          <a:p>
            <a:pPr>
              <a:defRPr/>
            </a:pPr>
            <a:endParaRPr/>
          </a:p>
        </p:txBody>
      </p:sp>
      <p:sp>
        <p:nvSpPr>
          <p:cNvPr id="6" name="Espace réservé du numéro de diapositive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fr-FR" sz="1200" b="0" i="0" u="none" strike="noStrike" kern="1200" cap="none" spc="0" baseline="0">
                <a:solidFill>
                  <a:srgbClr val="898989"/>
                </a:solidFill>
                <a:uFillTx/>
                <a:latin typeface="Calibri"/>
                <a:cs typeface="+mn-cs"/>
              </a:defRPr>
            </a:lvl1pPr>
          </a:lstStyle>
          <a:p>
            <a:pPr>
              <a:defRPr/>
            </a:pPr>
            <a:fld id="{2338D734-191B-4D8B-90E0-CB1A3E0A1C27}" type="slidenum">
              <a:rPr/>
              <a:pPr>
                <a:defRPr/>
              </a:pPr>
              <a:t>‹N°›</a:t>
            </a:fld>
            <a:endParaRPr dirty="0"/>
          </a:p>
        </p:txBody>
      </p:sp>
    </p:spTree>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Lst>
  <p:transition spd="slow"/>
  <p:hf hdr="0" dt="0"/>
  <p:txStyles>
    <p:titleStyle>
      <a:lvl1pPr algn="ctr" rtl="0" eaLnBrk="0" fontAlgn="base" hangingPunct="0">
        <a:spcBef>
          <a:spcPct val="0"/>
        </a:spcBef>
        <a:spcAft>
          <a:spcPct val="0"/>
        </a:spcAft>
        <a:defRPr lang="fr-FR"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fr-FR"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fr-FR"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fr-FR"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fr-FR"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fr-FR"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fr-FR"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fr-FR"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fr-FR"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fr-FR" sz="2000" kern="1200">
          <a:solidFill>
            <a:srgbClr val="000000"/>
          </a:solidFill>
          <a:latin typeface="Calibri"/>
        </a:defRPr>
      </a:lvl9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5" rIns="91431" bIns="45715" numCol="1" anchor="ctr" anchorCtr="0" compatLnSpc="1">
            <a:prstTxWarp prst="textNoShape">
              <a:avLst/>
            </a:prstTxWarp>
          </a:bodyPr>
          <a:lstStyle/>
          <a:p>
            <a:pPr lvl="0"/>
            <a:r>
              <a:rPr lang="fr-FR" smtClean="0"/>
              <a:t>Cliquez pour modifier le style du titre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5" rIns="91431" bIns="45715"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defRPr sz="1400">
                <a:solidFill>
                  <a:srgbClr val="000000"/>
                </a:solidFill>
                <a:latin typeface="Arial"/>
                <a:cs typeface="+mn-cs"/>
              </a:defRPr>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ctr">
              <a:defRPr sz="1400">
                <a:solidFill>
                  <a:srgbClr val="000000"/>
                </a:solidFill>
                <a:latin typeface="Arial"/>
                <a:cs typeface="+mn-cs"/>
              </a:defRPr>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a:defRPr sz="1400">
                <a:solidFill>
                  <a:srgbClr val="000000"/>
                </a:solidFill>
                <a:latin typeface="Arial"/>
                <a:cs typeface="+mn-cs"/>
              </a:defRPr>
            </a:lvl1pPr>
          </a:lstStyle>
          <a:p>
            <a:pPr>
              <a:defRPr/>
            </a:pPr>
            <a:fld id="{172EE011-E6FE-4114-8EC9-D3C8CE70FD15}"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Lst>
  <p:transition spd="slow"/>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fr.wikipedia.org/wiki/2006" TargetMode="External"/><Relationship Id="rId3" Type="http://schemas.openxmlformats.org/officeDocument/2006/relationships/image" Target="../media/image1.jpeg"/><Relationship Id="rId7" Type="http://schemas.openxmlformats.org/officeDocument/2006/relationships/hyperlink" Target="http://fr.wikipedia.org/wiki/Janvier_200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fr.wikipedia.org/wiki/Constitution_fran&#231;aise_de_1848" TargetMode="External"/><Relationship Id="rId5" Type="http://schemas.openxmlformats.org/officeDocument/2006/relationships/hyperlink" Target="http://fr.wikipedia.org/wiki/D&#233;claration_des_droits_de_l'homme_et_du_citoyen_de_1789" TargetMode="External"/><Relationship Id="rId4" Type="http://schemas.openxmlformats.org/officeDocument/2006/relationships/image" Target="../media/image2.png"/><Relationship Id="rId9" Type="http://schemas.openxmlformats.org/officeDocument/2006/relationships/hyperlink" Target="http://fr.wikipedia.org/wiki/Millio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 name="Rectangle 43"/>
          <p:cNvSpPr/>
          <p:nvPr/>
        </p:nvSpPr>
        <p:spPr>
          <a:xfrm>
            <a:off x="-44450" y="0"/>
            <a:ext cx="9147175" cy="704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2800">
              <a:solidFill>
                <a:srgbClr val="FFFFFF"/>
              </a:solidFill>
            </a:endParaRPr>
          </a:p>
        </p:txBody>
      </p:sp>
      <p:sp>
        <p:nvSpPr>
          <p:cNvPr id="45" name="Rectangle 44"/>
          <p:cNvSpPr/>
          <p:nvPr/>
        </p:nvSpPr>
        <p:spPr>
          <a:xfrm>
            <a:off x="-17463" y="6230938"/>
            <a:ext cx="9177338" cy="627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2800">
              <a:solidFill>
                <a:srgbClr val="FFFFFF"/>
              </a:solidFill>
            </a:endParaRPr>
          </a:p>
        </p:txBody>
      </p:sp>
      <p:grpSp>
        <p:nvGrpSpPr>
          <p:cNvPr id="16388" name="Groupe 83"/>
          <p:cNvGrpSpPr>
            <a:grpSpLocks/>
          </p:cNvGrpSpPr>
          <p:nvPr/>
        </p:nvGrpSpPr>
        <p:grpSpPr bwMode="auto">
          <a:xfrm>
            <a:off x="-36513" y="-15875"/>
            <a:ext cx="9178926" cy="6165850"/>
            <a:chOff x="-28575" y="0"/>
            <a:chExt cx="9178924" cy="6165304"/>
          </a:xfrm>
        </p:grpSpPr>
        <p:sp>
          <p:nvSpPr>
            <p:cNvPr id="85" name="Rectangle 19"/>
            <p:cNvSpPr>
              <a:spLocks noChangeArrowheads="1"/>
            </p:cNvSpPr>
            <p:nvPr/>
          </p:nvSpPr>
          <p:spPr bwMode="auto">
            <a:xfrm>
              <a:off x="-28575" y="0"/>
              <a:ext cx="4640262" cy="2555649"/>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86" name="Rectangle 5"/>
            <p:cNvSpPr>
              <a:spLocks noChangeArrowheads="1"/>
            </p:cNvSpPr>
            <p:nvPr/>
          </p:nvSpPr>
          <p:spPr bwMode="auto">
            <a:xfrm>
              <a:off x="1851026" y="2555649"/>
              <a:ext cx="7299323" cy="180482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87" name="Rectangle 10"/>
            <p:cNvSpPr>
              <a:spLocks noChangeArrowheads="1"/>
            </p:cNvSpPr>
            <p:nvPr/>
          </p:nvSpPr>
          <p:spPr bwMode="auto">
            <a:xfrm>
              <a:off x="4611687" y="788918"/>
              <a:ext cx="2192338" cy="1766731"/>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88" name="Rectangle 11"/>
            <p:cNvSpPr>
              <a:spLocks noChangeArrowheads="1"/>
            </p:cNvSpPr>
            <p:nvPr/>
          </p:nvSpPr>
          <p:spPr bwMode="auto">
            <a:xfrm>
              <a:off x="0" y="755583"/>
              <a:ext cx="1858963" cy="3604894"/>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89" name="Rectangle 12"/>
            <p:cNvSpPr>
              <a:spLocks noChangeArrowheads="1"/>
            </p:cNvSpPr>
            <p:nvPr/>
          </p:nvSpPr>
          <p:spPr bwMode="auto">
            <a:xfrm>
              <a:off x="3995737" y="4360477"/>
              <a:ext cx="5153024" cy="1793716"/>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90" name="Rectangle 170"/>
            <p:cNvSpPr>
              <a:spLocks noChangeArrowheads="1"/>
            </p:cNvSpPr>
            <p:nvPr/>
          </p:nvSpPr>
          <p:spPr bwMode="auto">
            <a:xfrm>
              <a:off x="1858963" y="4360477"/>
              <a:ext cx="2136775" cy="180482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91" name="Rectangle 90"/>
            <p:cNvSpPr/>
            <p:nvPr/>
          </p:nvSpPr>
          <p:spPr>
            <a:xfrm>
              <a:off x="6804025" y="0"/>
              <a:ext cx="2346324" cy="25556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2" name="Rectangle 91"/>
            <p:cNvSpPr/>
            <p:nvPr/>
          </p:nvSpPr>
          <p:spPr>
            <a:xfrm>
              <a:off x="0" y="4360477"/>
              <a:ext cx="1858963" cy="180482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3" name="Rectangle 92"/>
            <p:cNvSpPr/>
            <p:nvPr/>
          </p:nvSpPr>
          <p:spPr>
            <a:xfrm>
              <a:off x="4611687" y="0"/>
              <a:ext cx="2192338" cy="7889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119"/>
          <p:cNvSpPr/>
          <p:nvPr/>
        </p:nvSpPr>
        <p:spPr bwMode="auto">
          <a:xfrm>
            <a:off x="-11113" y="4530725"/>
            <a:ext cx="1724026" cy="16764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5603" name="ZoneTexte 2"/>
          <p:cNvSpPr txBox="1">
            <a:spLocks noChangeArrowheads="1"/>
          </p:cNvSpPr>
          <p:nvPr/>
        </p:nvSpPr>
        <p:spPr bwMode="auto">
          <a:xfrm>
            <a:off x="88900" y="6478588"/>
            <a:ext cx="20605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sp>
        <p:nvSpPr>
          <p:cNvPr id="5" name="Rectangle 4"/>
          <p:cNvSpPr/>
          <p:nvPr/>
        </p:nvSpPr>
        <p:spPr bwMode="auto">
          <a:xfrm>
            <a:off x="-38100" y="6170613"/>
            <a:ext cx="8518525" cy="701675"/>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bwMode="auto">
          <a:xfrm>
            <a:off x="-30163" y="6483350"/>
            <a:ext cx="8534401" cy="2492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5606"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02550" y="6188075"/>
            <a:ext cx="681038"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80138" y="6115050"/>
            <a:ext cx="134620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 name="Rectangle 11"/>
          <p:cNvSpPr>
            <a:spLocks noChangeArrowheads="1"/>
          </p:cNvSpPr>
          <p:nvPr/>
        </p:nvSpPr>
        <p:spPr bwMode="auto">
          <a:xfrm>
            <a:off x="-38100" y="0"/>
            <a:ext cx="1751013" cy="6207125"/>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34" name="Rectangle 33"/>
          <p:cNvSpPr/>
          <p:nvPr/>
        </p:nvSpPr>
        <p:spPr>
          <a:xfrm>
            <a:off x="930275" y="0"/>
            <a:ext cx="8207375" cy="6127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25610" name="Groupe 14"/>
          <p:cNvGrpSpPr>
            <a:grpSpLocks/>
          </p:cNvGrpSpPr>
          <p:nvPr/>
        </p:nvGrpSpPr>
        <p:grpSpPr bwMode="auto">
          <a:xfrm>
            <a:off x="250825" y="333375"/>
            <a:ext cx="8883650" cy="461963"/>
            <a:chOff x="0" y="295808"/>
            <a:chExt cx="9144000" cy="461662"/>
          </a:xfrm>
        </p:grpSpPr>
        <p:sp>
          <p:nvSpPr>
            <p:cNvPr id="25619" name="Rectangle 15"/>
            <p:cNvSpPr>
              <a:spLocks noChangeArrowheads="1"/>
            </p:cNvSpPr>
            <p:nvPr/>
          </p:nvSpPr>
          <p:spPr bwMode="auto">
            <a:xfrm>
              <a:off x="0" y="295808"/>
              <a:ext cx="9144000" cy="461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fr-FR">
                <a:solidFill>
                  <a:srgbClr val="FFFFFF"/>
                </a:solidFill>
              </a:endParaRPr>
            </a:p>
          </p:txBody>
        </p:sp>
        <p:sp>
          <p:nvSpPr>
            <p:cNvPr id="25620" name="ZoneTexte 16"/>
            <p:cNvSpPr txBox="1">
              <a:spLocks noChangeArrowheads="1"/>
            </p:cNvSpPr>
            <p:nvPr/>
          </p:nvSpPr>
          <p:spPr bwMode="auto">
            <a:xfrm>
              <a:off x="348761" y="295808"/>
              <a:ext cx="6552727" cy="46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2400" b="1">
                  <a:solidFill>
                    <a:schemeClr val="bg1"/>
                  </a:solidFill>
                </a:rPr>
                <a:t>LA CONVENTION AVEC LA MAIRIE</a:t>
              </a:r>
            </a:p>
          </p:txBody>
        </p:sp>
      </p:grpSp>
      <p:sp>
        <p:nvSpPr>
          <p:cNvPr id="27" name="ZoneTexte 9"/>
          <p:cNvSpPr txBox="1">
            <a:spLocks noChangeArrowheads="1"/>
          </p:cNvSpPr>
          <p:nvPr/>
        </p:nvSpPr>
        <p:spPr bwMode="auto">
          <a:xfrm>
            <a:off x="1323975" y="1279525"/>
            <a:ext cx="6480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solidFill>
                  <a:srgbClr val="000000"/>
                </a:solidFill>
              </a:rPr>
              <a:t>CONVENTION AVEC LA MAIRIE DE TOULON</a:t>
            </a:r>
          </a:p>
        </p:txBody>
      </p:sp>
      <p:sp>
        <p:nvSpPr>
          <p:cNvPr id="28" name="ZoneTexte 10"/>
          <p:cNvSpPr txBox="1"/>
          <p:nvPr/>
        </p:nvSpPr>
        <p:spPr>
          <a:xfrm>
            <a:off x="1690688" y="2060575"/>
            <a:ext cx="6337300" cy="2170113"/>
          </a:xfrm>
          <a:prstGeom prst="rect">
            <a:avLst/>
          </a:prstGeom>
          <a:noFill/>
          <a:ln>
            <a:noFill/>
          </a:ln>
        </p:spPr>
        <p:txBody>
          <a:bodyPr>
            <a:spAutoFit/>
          </a:bodyPr>
          <a:lstStyle/>
          <a:p>
            <a:pPr fontAlgn="auto">
              <a:lnSpc>
                <a:spcPct val="150000"/>
              </a:lnSpc>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000000"/>
                </a:solidFill>
                <a:latin typeface="Calibri"/>
                <a:cs typeface="+mn-cs"/>
              </a:rPr>
              <a:t> signature entre le Président et le Maire</a:t>
            </a:r>
          </a:p>
          <a:p>
            <a:pPr fontAlgn="auto">
              <a:lnSpc>
                <a:spcPct val="150000"/>
              </a:lnSpc>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000000"/>
                </a:solidFill>
                <a:latin typeface="+mn-lt"/>
                <a:cs typeface="+mn-cs"/>
              </a:rPr>
              <a:t> respect rigoureux</a:t>
            </a:r>
            <a:endParaRPr lang="fr-FR" kern="0" dirty="0">
              <a:solidFill>
                <a:srgbClr val="000000"/>
              </a:solidFill>
              <a:latin typeface="Calibri"/>
              <a:cs typeface="+mn-cs"/>
            </a:endParaRPr>
          </a:p>
          <a:p>
            <a:pPr fontAlgn="auto">
              <a:lnSpc>
                <a:spcPct val="150000"/>
              </a:lnSpc>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000000"/>
                </a:solidFill>
                <a:latin typeface="+mn-lt"/>
                <a:cs typeface="+mn-cs"/>
              </a:rPr>
              <a:t> 2 points sensibles : </a:t>
            </a:r>
          </a:p>
          <a:p>
            <a:pPr marL="452438" fontAlgn="auto">
              <a:lnSpc>
                <a:spcPct val="150000"/>
              </a:lnSpc>
              <a:spcBef>
                <a:spcPts val="0"/>
              </a:spcBef>
              <a:spcAft>
                <a:spcPts val="0"/>
              </a:spcAft>
              <a:buSzPct val="100000"/>
              <a:defRPr sz="1800" b="0" i="0" u="none" strike="noStrike" kern="0" cap="none" spc="0" baseline="0">
                <a:solidFill>
                  <a:srgbClr val="000000"/>
                </a:solidFill>
                <a:uFillTx/>
              </a:defRPr>
            </a:pPr>
            <a:r>
              <a:rPr lang="fr-FR" kern="0" dirty="0">
                <a:solidFill>
                  <a:srgbClr val="000000"/>
                </a:solidFill>
                <a:latin typeface="+mn-lt"/>
                <a:cs typeface="+mn-cs"/>
              </a:rPr>
              <a:t>- Alcool</a:t>
            </a:r>
            <a:br>
              <a:rPr lang="fr-FR" kern="0" dirty="0">
                <a:solidFill>
                  <a:srgbClr val="000000"/>
                </a:solidFill>
                <a:latin typeface="+mn-lt"/>
                <a:cs typeface="+mn-cs"/>
              </a:rPr>
            </a:br>
            <a:r>
              <a:rPr lang="fr-FR" kern="0" dirty="0">
                <a:solidFill>
                  <a:srgbClr val="000000"/>
                </a:solidFill>
                <a:latin typeface="+mn-lt"/>
                <a:cs typeface="+mn-cs"/>
              </a:rPr>
              <a:t>- Vente à l’intérieur du club</a:t>
            </a:r>
          </a:p>
        </p:txBody>
      </p:sp>
      <p:grpSp>
        <p:nvGrpSpPr>
          <p:cNvPr id="25613" name="Groupe 10"/>
          <p:cNvGrpSpPr>
            <a:grpSpLocks/>
          </p:cNvGrpSpPr>
          <p:nvPr/>
        </p:nvGrpSpPr>
        <p:grpSpPr bwMode="auto">
          <a:xfrm>
            <a:off x="-28575" y="6056313"/>
            <a:ext cx="9209088" cy="815975"/>
            <a:chOff x="-28575" y="6055858"/>
            <a:chExt cx="9209087" cy="815834"/>
          </a:xfrm>
        </p:grpSpPr>
        <p:sp>
          <p:nvSpPr>
            <p:cNvPr id="29" name="Rectangle 28"/>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0" name="Rectangle 29"/>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5616" name="Imag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7"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8"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125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
                                            <p:txEl>
                                              <p:pRg st="0" end="0"/>
                                            </p:txEl>
                                          </p:spTgt>
                                        </p:tgtEl>
                                        <p:attrNameLst>
                                          <p:attrName>style.visibility</p:attrName>
                                        </p:attrNameLst>
                                      </p:cBhvr>
                                      <p:to>
                                        <p:strVal val="visible"/>
                                      </p:to>
                                    </p:set>
                                    <p:animEffect transition="in" filter="wipe(left)">
                                      <p:cBhvr>
                                        <p:cTn id="12" dur="1250"/>
                                        <p:tgtEl>
                                          <p:spTgt spid="28">
                                            <p:txEl>
                                              <p:pRg st="0" end="0"/>
                                            </p:txEl>
                                          </p:spTgt>
                                        </p:tgtEl>
                                      </p:cBhvr>
                                    </p:animEffect>
                                  </p:childTnLst>
                                  <p:subTnLst>
                                    <p:animClr clrSpc="rgb" dir="cw">
                                      <p:cBhvr override="childStyle">
                                        <p:cTn dur="1" fill="hold" display="0" masterRel="nextClick" afterEffect="1"/>
                                        <p:tgtEl>
                                          <p:spTgt spid="28">
                                            <p:txEl>
                                              <p:pRg st="0" end="0"/>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
                                            <p:txEl>
                                              <p:pRg st="1" end="1"/>
                                            </p:txEl>
                                          </p:spTgt>
                                        </p:tgtEl>
                                        <p:attrNameLst>
                                          <p:attrName>style.visibility</p:attrName>
                                        </p:attrNameLst>
                                      </p:cBhvr>
                                      <p:to>
                                        <p:strVal val="visible"/>
                                      </p:to>
                                    </p:set>
                                    <p:animEffect transition="in" filter="wipe(left)">
                                      <p:cBhvr>
                                        <p:cTn id="17" dur="1250"/>
                                        <p:tgtEl>
                                          <p:spTgt spid="28">
                                            <p:txEl>
                                              <p:pRg st="1" end="1"/>
                                            </p:txEl>
                                          </p:spTgt>
                                        </p:tgtEl>
                                      </p:cBhvr>
                                    </p:animEffect>
                                  </p:childTnLst>
                                  <p:subTnLst>
                                    <p:animClr clrSpc="rgb" dir="cw">
                                      <p:cBhvr override="childStyle">
                                        <p:cTn dur="1" fill="hold" display="0" masterRel="nextClick" afterEffect="1"/>
                                        <p:tgtEl>
                                          <p:spTgt spid="28">
                                            <p:txEl>
                                              <p:pRg st="1" end="1"/>
                                            </p:txEl>
                                          </p:spTgt>
                                        </p:tgtEl>
                                        <p:attrNameLst>
                                          <p:attrName>ppt_c</p:attrName>
                                        </p:attrNameLst>
                                      </p:cBhvr>
                                      <p:to>
                                        <a:srgbClr val="C0C0C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
                                            <p:txEl>
                                              <p:pRg st="2" end="2"/>
                                            </p:txEl>
                                          </p:spTgt>
                                        </p:tgtEl>
                                        <p:attrNameLst>
                                          <p:attrName>style.visibility</p:attrName>
                                        </p:attrNameLst>
                                      </p:cBhvr>
                                      <p:to>
                                        <p:strVal val="visible"/>
                                      </p:to>
                                    </p:set>
                                    <p:animEffect transition="in" filter="wipe(left)">
                                      <p:cBhvr>
                                        <p:cTn id="22" dur="1250"/>
                                        <p:tgtEl>
                                          <p:spTgt spid="28">
                                            <p:txEl>
                                              <p:pRg st="2" end="2"/>
                                            </p:txEl>
                                          </p:spTgt>
                                        </p:tgtEl>
                                      </p:cBhvr>
                                    </p:animEffect>
                                  </p:childTnLst>
                                  <p:subTnLst>
                                    <p:animClr clrSpc="rgb" dir="cw">
                                      <p:cBhvr override="childStyle">
                                        <p:cTn dur="1" fill="hold" display="0" masterRel="nextClick" afterEffect="1"/>
                                        <p:tgtEl>
                                          <p:spTgt spid="28">
                                            <p:txEl>
                                              <p:pRg st="2" end="2"/>
                                            </p:txEl>
                                          </p:spTgt>
                                        </p:tgtEl>
                                        <p:attrNameLst>
                                          <p:attrName>ppt_c</p:attrName>
                                        </p:attrNameLst>
                                      </p:cBhvr>
                                      <p:to>
                                        <a:srgbClr val="C0C0C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8">
                                            <p:txEl>
                                              <p:pRg st="3" end="3"/>
                                            </p:txEl>
                                          </p:spTgt>
                                        </p:tgtEl>
                                        <p:attrNameLst>
                                          <p:attrName>style.visibility</p:attrName>
                                        </p:attrNameLst>
                                      </p:cBhvr>
                                      <p:to>
                                        <p:strVal val="visible"/>
                                      </p:to>
                                    </p:set>
                                    <p:animEffect transition="in" filter="wipe(left)">
                                      <p:cBhvr>
                                        <p:cTn id="27" dur="1250"/>
                                        <p:tgtEl>
                                          <p:spTgt spid="28">
                                            <p:txEl>
                                              <p:pRg st="3" end="3"/>
                                            </p:txEl>
                                          </p:spTgt>
                                        </p:tgtEl>
                                      </p:cBhvr>
                                    </p:animEffect>
                                  </p:childTnLst>
                                  <p:subTnLst>
                                    <p:animClr clrSpc="rgb" dir="cw">
                                      <p:cBhvr override="childStyle">
                                        <p:cTn dur="1" fill="hold" display="0" masterRel="nextClick" afterEffect="1"/>
                                        <p:tgtEl>
                                          <p:spTgt spid="28">
                                            <p:txEl>
                                              <p:pRg st="3" end="3"/>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e 5"/>
          <p:cNvGrpSpPr>
            <a:grpSpLocks/>
          </p:cNvGrpSpPr>
          <p:nvPr/>
        </p:nvGrpSpPr>
        <p:grpSpPr bwMode="auto">
          <a:xfrm>
            <a:off x="0" y="12700"/>
            <a:ext cx="9209088" cy="6870700"/>
            <a:chOff x="-28575" y="0"/>
            <a:chExt cx="9209087" cy="6871692"/>
          </a:xfrm>
        </p:grpSpPr>
        <p:sp>
          <p:nvSpPr>
            <p:cNvPr id="106" name="Rectangle 5"/>
            <p:cNvSpPr>
              <a:spLocks noChangeArrowheads="1"/>
            </p:cNvSpPr>
            <p:nvPr/>
          </p:nvSpPr>
          <p:spPr bwMode="auto">
            <a:xfrm>
              <a:off x="1851025" y="2554657"/>
              <a:ext cx="7299324" cy="180524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grpSp>
          <p:nvGrpSpPr>
            <p:cNvPr id="26642" name="Groupe 1"/>
            <p:cNvGrpSpPr>
              <a:grpSpLocks/>
            </p:cNvGrpSpPr>
            <p:nvPr/>
          </p:nvGrpSpPr>
          <p:grpSpPr bwMode="auto">
            <a:xfrm>
              <a:off x="-28575" y="0"/>
              <a:ext cx="9178924" cy="6165304"/>
              <a:chOff x="-28575" y="0"/>
              <a:chExt cx="9178924" cy="6165304"/>
            </a:xfrm>
          </p:grpSpPr>
          <p:sp>
            <p:nvSpPr>
              <p:cNvPr id="105" name="Rectangle 19"/>
              <p:cNvSpPr>
                <a:spLocks noChangeArrowheads="1"/>
              </p:cNvSpPr>
              <p:nvPr/>
            </p:nvSpPr>
            <p:spPr bwMode="auto">
              <a:xfrm>
                <a:off x="-28575" y="0"/>
                <a:ext cx="4640262" cy="2554657"/>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107" name="Rectangle 10"/>
              <p:cNvSpPr>
                <a:spLocks noChangeArrowheads="1"/>
              </p:cNvSpPr>
              <p:nvPr/>
            </p:nvSpPr>
            <p:spPr bwMode="auto">
              <a:xfrm>
                <a:off x="4611687" y="789102"/>
                <a:ext cx="2192337" cy="1765555"/>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5" name="Rectangle 12"/>
              <p:cNvSpPr>
                <a:spLocks noChangeArrowheads="1"/>
              </p:cNvSpPr>
              <p:nvPr/>
            </p:nvSpPr>
            <p:spPr bwMode="auto">
              <a:xfrm>
                <a:off x="3995738" y="4359904"/>
                <a:ext cx="5153024" cy="1794134"/>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8" name="Rectangle 170"/>
              <p:cNvSpPr>
                <a:spLocks noChangeArrowheads="1"/>
              </p:cNvSpPr>
              <p:nvPr/>
            </p:nvSpPr>
            <p:spPr bwMode="auto">
              <a:xfrm>
                <a:off x="1858963" y="4359904"/>
                <a:ext cx="2136775" cy="180524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19" name="Rectangle 118"/>
              <p:cNvSpPr/>
              <p:nvPr/>
            </p:nvSpPr>
            <p:spPr>
              <a:xfrm>
                <a:off x="6804024" y="0"/>
                <a:ext cx="2346325" cy="255465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0" name="Rectangle 119"/>
              <p:cNvSpPr/>
              <p:nvPr/>
            </p:nvSpPr>
            <p:spPr>
              <a:xfrm>
                <a:off x="0" y="4359904"/>
                <a:ext cx="1858963" cy="18052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 name="Rectangle 11"/>
              <p:cNvSpPr/>
              <p:nvPr/>
            </p:nvSpPr>
            <p:spPr>
              <a:xfrm>
                <a:off x="4611687" y="0"/>
                <a:ext cx="2192337" cy="7891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15" name="Rectangle 14"/>
            <p:cNvSpPr/>
            <p:nvPr/>
          </p:nvSpPr>
          <p:spPr>
            <a:xfrm>
              <a:off x="1973263" y="2602289"/>
              <a:ext cx="6534149" cy="1711572"/>
            </a:xfrm>
            <a:prstGeom prst="rect">
              <a:avLst/>
            </a:prstGeom>
          </p:spPr>
          <p:txBody>
            <a:bodyPr>
              <a:spAutoFit/>
            </a:bodyPr>
            <a:lstStyle/>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COMMENT GÉRER </a:t>
              </a:r>
            </a:p>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VOTRE ASSOCIATION ?</a:t>
              </a:r>
            </a:p>
          </p:txBody>
        </p:sp>
        <p:grpSp>
          <p:nvGrpSpPr>
            <p:cNvPr id="26644" name="Groupe 10"/>
            <p:cNvGrpSpPr>
              <a:grpSpLocks/>
            </p:cNvGrpSpPr>
            <p:nvPr/>
          </p:nvGrpSpPr>
          <p:grpSpPr bwMode="auto">
            <a:xfrm>
              <a:off x="-28575" y="6055858"/>
              <a:ext cx="9209087" cy="815834"/>
              <a:chOff x="-28575" y="6055858"/>
              <a:chExt cx="9209087" cy="815834"/>
            </a:xfrm>
          </p:grpSpPr>
          <p:sp>
            <p:nvSpPr>
              <p:cNvPr id="26647"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sp>
            <p:nvSpPr>
              <p:cNvPr id="5" name="Rectangle 4"/>
              <p:cNvSpPr/>
              <p:nvPr/>
            </p:nvSpPr>
            <p:spPr>
              <a:xfrm>
                <a:off x="-28575" y="6115933"/>
                <a:ext cx="9183687" cy="75575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7" y="6452531"/>
                <a:ext cx="9201149" cy="26832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6650"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1"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4" name="Rectangle 11"/>
            <p:cNvSpPr>
              <a:spLocks noChangeArrowheads="1"/>
            </p:cNvSpPr>
            <p:nvPr/>
          </p:nvSpPr>
          <p:spPr bwMode="auto">
            <a:xfrm>
              <a:off x="-28575" y="0"/>
              <a:ext cx="1887538" cy="6165153"/>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30275" y="12702"/>
              <a:ext cx="7861299" cy="59254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grpSp>
        <p:nvGrpSpPr>
          <p:cNvPr id="26627" name="Groupe 14"/>
          <p:cNvGrpSpPr>
            <a:grpSpLocks/>
          </p:cNvGrpSpPr>
          <p:nvPr/>
        </p:nvGrpSpPr>
        <p:grpSpPr bwMode="auto">
          <a:xfrm>
            <a:off x="250825" y="260350"/>
            <a:ext cx="8883650" cy="461963"/>
            <a:chOff x="0" y="295808"/>
            <a:chExt cx="9144000" cy="461662"/>
          </a:xfrm>
        </p:grpSpPr>
        <p:sp>
          <p:nvSpPr>
            <p:cNvPr id="26639" name="Rectangle 15"/>
            <p:cNvSpPr>
              <a:spLocks noChangeArrowheads="1"/>
            </p:cNvSpPr>
            <p:nvPr/>
          </p:nvSpPr>
          <p:spPr bwMode="auto">
            <a:xfrm>
              <a:off x="0" y="295808"/>
              <a:ext cx="9144000" cy="461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fr-FR">
                <a:solidFill>
                  <a:srgbClr val="FFFFFF"/>
                </a:solidFill>
              </a:endParaRPr>
            </a:p>
          </p:txBody>
        </p:sp>
        <p:sp>
          <p:nvSpPr>
            <p:cNvPr id="26640" name="ZoneTexte 16"/>
            <p:cNvSpPr txBox="1">
              <a:spLocks noChangeArrowheads="1"/>
            </p:cNvSpPr>
            <p:nvPr/>
          </p:nvSpPr>
          <p:spPr bwMode="auto">
            <a:xfrm>
              <a:off x="348761" y="295808"/>
              <a:ext cx="6552727" cy="46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2400" b="1">
                  <a:solidFill>
                    <a:schemeClr val="bg1"/>
                  </a:solidFill>
                </a:rPr>
                <a:t>LA CONVENTION AVEC LA MAIRIE</a:t>
              </a:r>
            </a:p>
          </p:txBody>
        </p:sp>
      </p:grpSp>
      <p:sp>
        <p:nvSpPr>
          <p:cNvPr id="26628" name="ZoneTexte 9"/>
          <p:cNvSpPr txBox="1">
            <a:spLocks noChangeArrowheads="1"/>
          </p:cNvSpPr>
          <p:nvPr/>
        </p:nvSpPr>
        <p:spPr bwMode="auto">
          <a:xfrm>
            <a:off x="1258888" y="1279525"/>
            <a:ext cx="6480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solidFill>
                  <a:srgbClr val="000000"/>
                </a:solidFill>
              </a:rPr>
              <a:t>CONVENTION AVEC LA MAIRIE DE TOULON</a:t>
            </a:r>
          </a:p>
        </p:txBody>
      </p:sp>
      <p:sp>
        <p:nvSpPr>
          <p:cNvPr id="28" name="ZoneTexte 10"/>
          <p:cNvSpPr txBox="1"/>
          <p:nvPr/>
        </p:nvSpPr>
        <p:spPr>
          <a:xfrm>
            <a:off x="1625600" y="2060575"/>
            <a:ext cx="6337300" cy="2170113"/>
          </a:xfrm>
          <a:prstGeom prst="rect">
            <a:avLst/>
          </a:prstGeom>
          <a:noFill/>
          <a:ln>
            <a:noFill/>
          </a:ln>
        </p:spPr>
        <p:txBody>
          <a:bodyPr>
            <a:spAutoFit/>
          </a:bodyPr>
          <a:lstStyle/>
          <a:p>
            <a:pPr fontAlgn="auto">
              <a:lnSpc>
                <a:spcPct val="150000"/>
              </a:lnSpc>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969696"/>
                </a:solidFill>
                <a:latin typeface="Calibri"/>
                <a:cs typeface="+mn-cs"/>
              </a:rPr>
              <a:t> signature entre le Président et le Maire</a:t>
            </a:r>
          </a:p>
          <a:p>
            <a:pPr fontAlgn="auto">
              <a:lnSpc>
                <a:spcPct val="150000"/>
              </a:lnSpc>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969696"/>
                </a:solidFill>
                <a:latin typeface="+mn-lt"/>
                <a:cs typeface="+mn-cs"/>
              </a:rPr>
              <a:t> respect scrupuleux</a:t>
            </a:r>
            <a:endParaRPr lang="fr-FR" kern="0" dirty="0">
              <a:solidFill>
                <a:srgbClr val="969696"/>
              </a:solidFill>
              <a:latin typeface="Calibri"/>
              <a:cs typeface="+mn-cs"/>
            </a:endParaRPr>
          </a:p>
          <a:p>
            <a:pPr fontAlgn="auto">
              <a:lnSpc>
                <a:spcPct val="150000"/>
              </a:lnSpc>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969696"/>
                </a:solidFill>
                <a:latin typeface="+mn-lt"/>
                <a:cs typeface="+mn-cs"/>
              </a:rPr>
              <a:t> 2 points sensibles : </a:t>
            </a:r>
          </a:p>
          <a:p>
            <a:pPr marL="452438" fontAlgn="auto">
              <a:lnSpc>
                <a:spcPct val="150000"/>
              </a:lnSpc>
              <a:spcBef>
                <a:spcPts val="0"/>
              </a:spcBef>
              <a:spcAft>
                <a:spcPts val="0"/>
              </a:spcAft>
              <a:buSzPct val="100000"/>
              <a:defRPr sz="1800" b="0" i="0" u="none" strike="noStrike" kern="0" cap="none" spc="0" baseline="0">
                <a:solidFill>
                  <a:srgbClr val="000000"/>
                </a:solidFill>
                <a:uFillTx/>
              </a:defRPr>
            </a:pPr>
            <a:r>
              <a:rPr lang="fr-FR" kern="0" dirty="0">
                <a:solidFill>
                  <a:srgbClr val="969696"/>
                </a:solidFill>
                <a:latin typeface="+mn-lt"/>
                <a:cs typeface="+mn-cs"/>
              </a:rPr>
              <a:t>- Alcool</a:t>
            </a:r>
            <a:br>
              <a:rPr lang="fr-FR" kern="0" dirty="0">
                <a:solidFill>
                  <a:srgbClr val="969696"/>
                </a:solidFill>
                <a:latin typeface="+mn-lt"/>
                <a:cs typeface="+mn-cs"/>
              </a:rPr>
            </a:br>
            <a:r>
              <a:rPr lang="fr-FR" kern="0" dirty="0">
                <a:solidFill>
                  <a:srgbClr val="969696"/>
                </a:solidFill>
                <a:latin typeface="+mn-lt"/>
                <a:cs typeface="+mn-cs"/>
              </a:rPr>
              <a:t>- Vente à l’intérieur du club</a:t>
            </a:r>
          </a:p>
        </p:txBody>
      </p:sp>
      <p:sp>
        <p:nvSpPr>
          <p:cNvPr id="7" name="Rectangle 6"/>
          <p:cNvSpPr/>
          <p:nvPr/>
        </p:nvSpPr>
        <p:spPr>
          <a:xfrm>
            <a:off x="0" y="0"/>
            <a:ext cx="9183688" cy="3470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Rectangle 7"/>
          <p:cNvSpPr/>
          <p:nvPr/>
        </p:nvSpPr>
        <p:spPr>
          <a:xfrm>
            <a:off x="0" y="3429000"/>
            <a:ext cx="9183688" cy="2698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pic>
        <p:nvPicPr>
          <p:cNvPr id="58370" name="Picture 2" descr="\\Cap33-pc\navette - ovh\Travaux en cours à transférer\30e anniversaire\logo\version image\Gif-(transparent)\logo 30e petit format.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6550" y="557213"/>
            <a:ext cx="5970588" cy="517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3" name="Groupe 10"/>
          <p:cNvGrpSpPr>
            <a:grpSpLocks/>
          </p:cNvGrpSpPr>
          <p:nvPr/>
        </p:nvGrpSpPr>
        <p:grpSpPr bwMode="auto">
          <a:xfrm>
            <a:off x="-28575" y="6056313"/>
            <a:ext cx="9209088" cy="815975"/>
            <a:chOff x="-28575" y="6055858"/>
            <a:chExt cx="9209087" cy="815834"/>
          </a:xfrm>
        </p:grpSpPr>
        <p:sp>
          <p:nvSpPr>
            <p:cNvPr id="30" name="Rectangle 29"/>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1" name="Rectangle 30"/>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6636"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7"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8"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1000"/>
                                        <p:tgtEl>
                                          <p:spTgt spid="8"/>
                                        </p:tgtEl>
                                      </p:cBhvr>
                                    </p:animEffect>
                                  </p:childTnLst>
                                </p:cTn>
                              </p:par>
                            </p:childTnLst>
                          </p:cTn>
                        </p:par>
                        <p:par>
                          <p:cTn id="11" fill="hold" nodeType="afterGroup">
                            <p:stCondLst>
                              <p:cond delay="1000"/>
                            </p:stCondLst>
                            <p:childTnLst>
                              <p:par>
                                <p:cTn id="12" presetID="53" presetClass="entr" presetSubtype="16" fill="hold" nodeType="afterEffect">
                                  <p:stCondLst>
                                    <p:cond delay="0"/>
                                  </p:stCondLst>
                                  <p:childTnLst>
                                    <p:set>
                                      <p:cBhvr>
                                        <p:cTn id="13" dur="1" fill="hold">
                                          <p:stCondLst>
                                            <p:cond delay="0"/>
                                          </p:stCondLst>
                                        </p:cTn>
                                        <p:tgtEl>
                                          <p:spTgt spid="58370"/>
                                        </p:tgtEl>
                                        <p:attrNameLst>
                                          <p:attrName>style.visibility</p:attrName>
                                        </p:attrNameLst>
                                      </p:cBhvr>
                                      <p:to>
                                        <p:strVal val="visible"/>
                                      </p:to>
                                    </p:set>
                                    <p:anim calcmode="lin" valueType="num">
                                      <p:cBhvr>
                                        <p:cTn id="14" dur="1000" fill="hold"/>
                                        <p:tgtEl>
                                          <p:spTgt spid="58370"/>
                                        </p:tgtEl>
                                        <p:attrNameLst>
                                          <p:attrName>ppt_w</p:attrName>
                                        </p:attrNameLst>
                                      </p:cBhvr>
                                      <p:tavLst>
                                        <p:tav tm="0">
                                          <p:val>
                                            <p:fltVal val="0"/>
                                          </p:val>
                                        </p:tav>
                                        <p:tav tm="100000">
                                          <p:val>
                                            <p:strVal val="#ppt_w"/>
                                          </p:val>
                                        </p:tav>
                                      </p:tavLst>
                                    </p:anim>
                                    <p:anim calcmode="lin" valueType="num">
                                      <p:cBhvr>
                                        <p:cTn id="15" dur="1000" fill="hold"/>
                                        <p:tgtEl>
                                          <p:spTgt spid="58370"/>
                                        </p:tgtEl>
                                        <p:attrNameLst>
                                          <p:attrName>ppt_h</p:attrName>
                                        </p:attrNameLst>
                                      </p:cBhvr>
                                      <p:tavLst>
                                        <p:tav tm="0">
                                          <p:val>
                                            <p:fltVal val="0"/>
                                          </p:val>
                                        </p:tav>
                                        <p:tav tm="100000">
                                          <p:val>
                                            <p:strVal val="#ppt_h"/>
                                          </p:val>
                                        </p:tav>
                                      </p:tavLst>
                                    </p:anim>
                                    <p:animEffect transition="in" filter="fade">
                                      <p:cBhvr>
                                        <p:cTn id="16" dur="1000"/>
                                        <p:tgtEl>
                                          <p:spTgt spid="58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e 12"/>
          <p:cNvGrpSpPr>
            <a:grpSpLocks/>
          </p:cNvGrpSpPr>
          <p:nvPr/>
        </p:nvGrpSpPr>
        <p:grpSpPr bwMode="auto">
          <a:xfrm>
            <a:off x="-28575" y="0"/>
            <a:ext cx="9178925" cy="6165850"/>
            <a:chOff x="-28575" y="0"/>
            <a:chExt cx="9178924" cy="6165304"/>
          </a:xfrm>
        </p:grpSpPr>
        <p:sp>
          <p:nvSpPr>
            <p:cNvPr id="105" name="Rectangle 19"/>
            <p:cNvSpPr>
              <a:spLocks noChangeArrowheads="1"/>
            </p:cNvSpPr>
            <p:nvPr/>
          </p:nvSpPr>
          <p:spPr bwMode="auto">
            <a:xfrm>
              <a:off x="-28575" y="0"/>
              <a:ext cx="4640262" cy="2555649"/>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106" name="Rectangle 5"/>
            <p:cNvSpPr>
              <a:spLocks noChangeArrowheads="1"/>
            </p:cNvSpPr>
            <p:nvPr/>
          </p:nvSpPr>
          <p:spPr bwMode="auto">
            <a:xfrm>
              <a:off x="1851025" y="2555649"/>
              <a:ext cx="7299324" cy="180482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07" name="Rectangle 10"/>
            <p:cNvSpPr>
              <a:spLocks noChangeArrowheads="1"/>
            </p:cNvSpPr>
            <p:nvPr/>
          </p:nvSpPr>
          <p:spPr bwMode="auto">
            <a:xfrm>
              <a:off x="4611687" y="788918"/>
              <a:ext cx="2192337" cy="1766731"/>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4" name="Rectangle 11"/>
            <p:cNvSpPr>
              <a:spLocks noChangeArrowheads="1"/>
            </p:cNvSpPr>
            <p:nvPr/>
          </p:nvSpPr>
          <p:spPr bwMode="auto">
            <a:xfrm>
              <a:off x="0" y="755583"/>
              <a:ext cx="1858963" cy="3604894"/>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5" name="Rectangle 12"/>
            <p:cNvSpPr>
              <a:spLocks noChangeArrowheads="1"/>
            </p:cNvSpPr>
            <p:nvPr/>
          </p:nvSpPr>
          <p:spPr bwMode="auto">
            <a:xfrm>
              <a:off x="3995738" y="4360477"/>
              <a:ext cx="5153024" cy="1793716"/>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8" name="Rectangle 170"/>
            <p:cNvSpPr>
              <a:spLocks noChangeArrowheads="1"/>
            </p:cNvSpPr>
            <p:nvPr/>
          </p:nvSpPr>
          <p:spPr bwMode="auto">
            <a:xfrm>
              <a:off x="1858963" y="4360477"/>
              <a:ext cx="2136775" cy="180482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19" name="Rectangle 118"/>
            <p:cNvSpPr/>
            <p:nvPr/>
          </p:nvSpPr>
          <p:spPr>
            <a:xfrm>
              <a:off x="6804024" y="0"/>
              <a:ext cx="2346325" cy="25556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0" name="Rectangle 119"/>
            <p:cNvSpPr/>
            <p:nvPr/>
          </p:nvSpPr>
          <p:spPr>
            <a:xfrm>
              <a:off x="0" y="4360477"/>
              <a:ext cx="1858963" cy="180482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 name="Rectangle 11"/>
            <p:cNvSpPr/>
            <p:nvPr/>
          </p:nvSpPr>
          <p:spPr>
            <a:xfrm>
              <a:off x="4611687" y="0"/>
              <a:ext cx="2192337" cy="7889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15" name="Rectangle 14"/>
          <p:cNvSpPr/>
          <p:nvPr/>
        </p:nvSpPr>
        <p:spPr>
          <a:xfrm>
            <a:off x="1973263" y="2601913"/>
            <a:ext cx="6534150" cy="1570037"/>
          </a:xfrm>
          <a:prstGeom prst="rect">
            <a:avLst/>
          </a:prstGeom>
        </p:spPr>
        <p:txBody>
          <a:bodyPr>
            <a:spAutoFit/>
          </a:bodyPr>
          <a:lstStyle/>
          <a:p>
            <a:pPr>
              <a:defRPr/>
            </a:pPr>
            <a:r>
              <a:rPr lang="fr-FR" sz="4800" b="1" dirty="0">
                <a:solidFill>
                  <a:schemeClr val="bg1"/>
                </a:solidFill>
                <a:effectLst>
                  <a:outerShdw blurRad="38100" dist="38100" dir="2700000" algn="tl">
                    <a:srgbClr val="000000">
                      <a:alpha val="43137"/>
                    </a:srgbClr>
                  </a:outerShdw>
                </a:effectLst>
              </a:rPr>
              <a:t>LES ORGANES DE FONCTIONNEMENT</a:t>
            </a:r>
            <a:endParaRPr lang="fr-FR" sz="4800" dirty="0">
              <a:solidFill>
                <a:srgbClr val="000000"/>
              </a:solidFill>
            </a:endParaRPr>
          </a:p>
        </p:txBody>
      </p:sp>
      <p:sp>
        <p:nvSpPr>
          <p:cNvPr id="14" name="Rectangle 13"/>
          <p:cNvSpPr/>
          <p:nvPr/>
        </p:nvSpPr>
        <p:spPr>
          <a:xfrm>
            <a:off x="-20638" y="0"/>
            <a:ext cx="9164638" cy="64484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27653" name="Groupe 10"/>
          <p:cNvGrpSpPr>
            <a:grpSpLocks/>
          </p:cNvGrpSpPr>
          <p:nvPr/>
        </p:nvGrpSpPr>
        <p:grpSpPr bwMode="auto">
          <a:xfrm>
            <a:off x="-28575" y="6056313"/>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7662"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3"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64"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grpSp>
        <p:nvGrpSpPr>
          <p:cNvPr id="27654" name="Groupe 10"/>
          <p:cNvGrpSpPr>
            <a:grpSpLocks/>
          </p:cNvGrpSpPr>
          <p:nvPr/>
        </p:nvGrpSpPr>
        <p:grpSpPr bwMode="auto">
          <a:xfrm>
            <a:off x="-28575" y="6056313"/>
            <a:ext cx="9209088" cy="815975"/>
            <a:chOff x="-28575" y="6055858"/>
            <a:chExt cx="9209087" cy="815834"/>
          </a:xfrm>
        </p:grpSpPr>
        <p:sp>
          <p:nvSpPr>
            <p:cNvPr id="21" name="Rectangle 20"/>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2" name="Rectangle 21"/>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7657"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8"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xit" presetSubtype="4" fill="hold" grpId="0" nodeType="afterEffect">
                                  <p:stCondLst>
                                    <p:cond delay="0"/>
                                  </p:stCondLst>
                                  <p:childTnLst>
                                    <p:animEffect transition="out" filter="wipe(down)">
                                      <p:cBhvr>
                                        <p:cTn id="6" dur="1600"/>
                                        <p:tgtEl>
                                          <p:spTgt spid="14"/>
                                        </p:tgtEl>
                                      </p:cBhvr>
                                    </p:animEffect>
                                    <p:set>
                                      <p:cBhvr>
                                        <p:cTn id="7" dur="1" fill="hold">
                                          <p:stCondLst>
                                            <p:cond delay="1599"/>
                                          </p:stCondLst>
                                        </p:cTn>
                                        <p:tgtEl>
                                          <p:spTgt spid="14"/>
                                        </p:tgtEl>
                                        <p:attrNameLst>
                                          <p:attrName>style.visibility</p:attrName>
                                        </p:attrNameLst>
                                      </p:cBhvr>
                                      <p:to>
                                        <p:strVal val="hidden"/>
                                      </p:to>
                                    </p:set>
                                  </p:childTnLst>
                                </p:cTn>
                              </p:par>
                            </p:childTnLst>
                          </p:cTn>
                        </p:par>
                        <p:par>
                          <p:cTn id="8" fill="hold" nodeType="afterGroup">
                            <p:stCondLst>
                              <p:cond delay="1600"/>
                            </p:stCondLst>
                            <p:childTnLst>
                              <p:par>
                                <p:cTn id="9" presetID="22" presetClass="entr" presetSubtype="1"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1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
          <p:cNvSpPr>
            <a:spLocks noChangeArrowheads="1"/>
          </p:cNvSpPr>
          <p:nvPr/>
        </p:nvSpPr>
        <p:spPr bwMode="auto">
          <a:xfrm>
            <a:off x="0" y="0"/>
            <a:ext cx="1858963" cy="6165850"/>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00113" y="7938"/>
            <a:ext cx="8207375" cy="6127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31752" name="Groupe 13"/>
          <p:cNvGrpSpPr>
            <a:grpSpLocks/>
          </p:cNvGrpSpPr>
          <p:nvPr/>
        </p:nvGrpSpPr>
        <p:grpSpPr bwMode="auto">
          <a:xfrm>
            <a:off x="250825" y="333375"/>
            <a:ext cx="8891588" cy="369888"/>
            <a:chOff x="0" y="548676"/>
            <a:chExt cx="9144000" cy="369335"/>
          </a:xfrm>
        </p:grpSpPr>
        <p:sp>
          <p:nvSpPr>
            <p:cNvPr id="27" name="Rectangle 26"/>
            <p:cNvSpPr/>
            <p:nvPr/>
          </p:nvSpPr>
          <p:spPr>
            <a:xfrm>
              <a:off x="0" y="548676"/>
              <a:ext cx="9144000" cy="36933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28699" name="ZoneTexte 7"/>
            <p:cNvSpPr txBox="1">
              <a:spLocks noChangeArrowheads="1"/>
            </p:cNvSpPr>
            <p:nvPr/>
          </p:nvSpPr>
          <p:spPr bwMode="auto">
            <a:xfrm>
              <a:off x="755577" y="548676"/>
              <a:ext cx="6552727" cy="36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solidFill>
                    <a:schemeClr val="bg1"/>
                  </a:solidFill>
                </a:rPr>
                <a:t>L’ASSEMBLEE GENERALE</a:t>
              </a:r>
            </a:p>
          </p:txBody>
        </p:sp>
      </p:grpSp>
      <p:sp>
        <p:nvSpPr>
          <p:cNvPr id="29" name="ZoneTexte 13"/>
          <p:cNvSpPr txBox="1"/>
          <p:nvPr/>
        </p:nvSpPr>
        <p:spPr>
          <a:xfrm>
            <a:off x="1692275" y="768350"/>
            <a:ext cx="6840538" cy="147637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Calibri"/>
                <a:cs typeface="+mn-cs"/>
              </a:rPr>
              <a:t>C’est elle qui détermine les objectifs annuels de l’association</a:t>
            </a:r>
          </a:p>
          <a:p>
            <a:pPr marL="285750" indent="-285750" fontAlgn="auto">
              <a:spcBef>
                <a:spcPts val="0"/>
              </a:spcBef>
              <a:spcAft>
                <a:spcPts val="0"/>
              </a:spcAft>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Convocation</a:t>
            </a:r>
          </a:p>
          <a:p>
            <a:pPr marL="285750" indent="-285750" fontAlgn="auto">
              <a:spcBef>
                <a:spcPts val="0"/>
              </a:spcBef>
              <a:spcAft>
                <a:spcPts val="0"/>
              </a:spcAft>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Affichage</a:t>
            </a:r>
          </a:p>
          <a:p>
            <a:pPr marL="285750" indent="-285750" fontAlgn="auto">
              <a:spcBef>
                <a:spcPts val="0"/>
              </a:spcBef>
              <a:spcAft>
                <a:spcPts val="0"/>
              </a:spcAft>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Déroulement</a:t>
            </a:r>
          </a:p>
          <a:p>
            <a:pPr marL="285750" indent="-285750" fontAlgn="auto">
              <a:spcBef>
                <a:spcPts val="0"/>
              </a:spcBef>
              <a:spcAft>
                <a:spcPts val="0"/>
              </a:spcAft>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décisions  </a:t>
            </a:r>
          </a:p>
        </p:txBody>
      </p:sp>
      <p:grpSp>
        <p:nvGrpSpPr>
          <p:cNvPr id="31754" name="Groupe 14"/>
          <p:cNvGrpSpPr>
            <a:grpSpLocks/>
          </p:cNvGrpSpPr>
          <p:nvPr/>
        </p:nvGrpSpPr>
        <p:grpSpPr bwMode="auto">
          <a:xfrm>
            <a:off x="250825" y="2311400"/>
            <a:ext cx="8886825" cy="369888"/>
            <a:chOff x="-36512" y="3244332"/>
            <a:chExt cx="9144000" cy="369335"/>
          </a:xfrm>
        </p:grpSpPr>
        <p:sp>
          <p:nvSpPr>
            <p:cNvPr id="31" name="Rectangle 30"/>
            <p:cNvSpPr/>
            <p:nvPr/>
          </p:nvSpPr>
          <p:spPr>
            <a:xfrm>
              <a:off x="-36512" y="3244332"/>
              <a:ext cx="9144000" cy="36933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32" name="ZoneTexte 7"/>
            <p:cNvSpPr txBox="1"/>
            <p:nvPr/>
          </p:nvSpPr>
          <p:spPr>
            <a:xfrm>
              <a:off x="719771" y="3244332"/>
              <a:ext cx="6553363"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LE CONSEIL D’ADMINISTRATION</a:t>
              </a:r>
            </a:p>
          </p:txBody>
        </p:sp>
      </p:grpSp>
      <p:sp>
        <p:nvSpPr>
          <p:cNvPr id="33" name="ZoneTexte 8"/>
          <p:cNvSpPr txBox="1"/>
          <p:nvPr/>
        </p:nvSpPr>
        <p:spPr>
          <a:xfrm>
            <a:off x="1692275" y="2746375"/>
            <a:ext cx="5616575" cy="1476375"/>
          </a:xfrm>
          <a:prstGeom prst="rect">
            <a:avLst/>
          </a:prstGeom>
          <a:noFill/>
          <a:ln>
            <a:noFill/>
          </a:ln>
        </p:spPr>
        <p:txBody>
          <a:bodyPr>
            <a:spAutoFit/>
          </a:bodyPr>
          <a:lstStyle/>
          <a:p>
            <a:pPr marL="285750" indent="-285750" fontAlgn="auto">
              <a:spcBef>
                <a:spcPts val="0"/>
              </a:spcBef>
              <a:spcAft>
                <a:spcPts val="0"/>
              </a:spcAft>
              <a:buSzPct val="100000"/>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Calibri"/>
                <a:cs typeface="+mn-cs"/>
              </a:rPr>
              <a:t> son élection</a:t>
            </a:r>
          </a:p>
          <a:p>
            <a:pPr marL="285750" indent="-285750" fontAlgn="auto">
              <a:spcBef>
                <a:spcPts val="0"/>
              </a:spcBef>
              <a:spcAft>
                <a:spcPts val="0"/>
              </a:spcAft>
              <a:buSzPct val="100000"/>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 périodicité des réunions</a:t>
            </a:r>
          </a:p>
          <a:p>
            <a:pPr marL="285750" indent="-285750" fontAlgn="auto">
              <a:spcBef>
                <a:spcPts val="0"/>
              </a:spcBef>
              <a:spcAft>
                <a:spcPts val="0"/>
              </a:spcAft>
              <a:buSzPct val="100000"/>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 contenu des réunions</a:t>
            </a:r>
          </a:p>
          <a:p>
            <a:pPr marL="285750" indent="-285750" fontAlgn="auto">
              <a:spcBef>
                <a:spcPts val="0"/>
              </a:spcBef>
              <a:spcAft>
                <a:spcPts val="0"/>
              </a:spcAft>
              <a:buSzPct val="100000"/>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 information aux adhérents</a:t>
            </a:r>
          </a:p>
          <a:p>
            <a:pPr marL="285750" indent="-285750" fontAlgn="auto">
              <a:spcBef>
                <a:spcPts val="0"/>
              </a:spcBef>
              <a:spcAft>
                <a:spcPts val="0"/>
              </a:spcAft>
              <a:buSzPct val="100000"/>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 informations aux bailleurs</a:t>
            </a:r>
          </a:p>
        </p:txBody>
      </p:sp>
      <p:grpSp>
        <p:nvGrpSpPr>
          <p:cNvPr id="31756" name="Groupe 16"/>
          <p:cNvGrpSpPr>
            <a:grpSpLocks/>
          </p:cNvGrpSpPr>
          <p:nvPr/>
        </p:nvGrpSpPr>
        <p:grpSpPr bwMode="auto">
          <a:xfrm>
            <a:off x="250825" y="4289425"/>
            <a:ext cx="8870950" cy="369888"/>
            <a:chOff x="0" y="548676"/>
            <a:chExt cx="9144000" cy="369335"/>
          </a:xfrm>
        </p:grpSpPr>
        <p:sp>
          <p:nvSpPr>
            <p:cNvPr id="35" name="Rectangle 34"/>
            <p:cNvSpPr/>
            <p:nvPr/>
          </p:nvSpPr>
          <p:spPr>
            <a:xfrm>
              <a:off x="0" y="548676"/>
              <a:ext cx="9144000" cy="36933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28695" name="ZoneTexte 7"/>
            <p:cNvSpPr txBox="1">
              <a:spLocks noChangeArrowheads="1"/>
            </p:cNvSpPr>
            <p:nvPr/>
          </p:nvSpPr>
          <p:spPr bwMode="auto">
            <a:xfrm>
              <a:off x="755577" y="548676"/>
              <a:ext cx="6552727" cy="36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solidFill>
                    <a:schemeClr val="bg1"/>
                  </a:solidFill>
                </a:rPr>
                <a:t>LE BUREAU</a:t>
              </a:r>
            </a:p>
          </p:txBody>
        </p:sp>
      </p:grpSp>
      <p:sp>
        <p:nvSpPr>
          <p:cNvPr id="37" name="ZoneTexte 8"/>
          <p:cNvSpPr txBox="1"/>
          <p:nvPr/>
        </p:nvSpPr>
        <p:spPr>
          <a:xfrm>
            <a:off x="1692275" y="4724400"/>
            <a:ext cx="5832475" cy="1476375"/>
          </a:xfrm>
          <a:prstGeom prst="rect">
            <a:avLst/>
          </a:prstGeom>
          <a:noFill/>
          <a:ln>
            <a:noFill/>
          </a:ln>
        </p:spPr>
        <p:txBody>
          <a:bodyPr>
            <a:spAutoFit/>
          </a:bodyPr>
          <a:lstStyle/>
          <a:p>
            <a:pPr marL="285750" indent="-285750" fontAlgn="auto">
              <a:spcBef>
                <a:spcPts val="0"/>
              </a:spcBef>
              <a:spcAft>
                <a:spcPts val="0"/>
              </a:spcAft>
              <a:buSzPct val="100000"/>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Calibri"/>
                <a:cs typeface="+mn-cs"/>
              </a:rPr>
              <a:t>composition</a:t>
            </a:r>
          </a:p>
          <a:p>
            <a:pPr marL="285750" indent="-285750" fontAlgn="auto">
              <a:spcBef>
                <a:spcPts val="0"/>
              </a:spcBef>
              <a:spcAft>
                <a:spcPts val="0"/>
              </a:spcAft>
              <a:buSzPct val="100000"/>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périodicité des réunions</a:t>
            </a:r>
          </a:p>
          <a:p>
            <a:pPr marL="285750" indent="-285750" fontAlgn="auto">
              <a:spcBef>
                <a:spcPts val="0"/>
              </a:spcBef>
              <a:spcAft>
                <a:spcPts val="0"/>
              </a:spcAft>
              <a:buSzPct val="100000"/>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contenu des réunions</a:t>
            </a:r>
          </a:p>
          <a:p>
            <a:pPr marL="285750" indent="-285750" fontAlgn="auto">
              <a:spcBef>
                <a:spcPts val="0"/>
              </a:spcBef>
              <a:spcAft>
                <a:spcPts val="0"/>
              </a:spcAft>
              <a:buSzPct val="100000"/>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Décisions</a:t>
            </a:r>
          </a:p>
          <a:p>
            <a:pPr marL="285750" indent="-285750" fontAlgn="auto">
              <a:spcBef>
                <a:spcPts val="0"/>
              </a:spcBef>
              <a:spcAft>
                <a:spcPts val="0"/>
              </a:spcAft>
              <a:buSzPct val="100000"/>
              <a:buFont typeface="Wingdings" pitchFamily="2" charset="2"/>
              <a:buChar char="§"/>
              <a:defRPr sz="1800" b="0" i="0" u="none" strike="noStrike" kern="0" cap="none" spc="0" baseline="0">
                <a:solidFill>
                  <a:srgbClr val="000000"/>
                </a:solidFill>
                <a:uFillTx/>
              </a:defRPr>
            </a:pPr>
            <a:r>
              <a:rPr lang="fr-FR" kern="0" dirty="0">
                <a:solidFill>
                  <a:srgbClr val="000000"/>
                </a:solidFill>
                <a:latin typeface="+mn-lt"/>
                <a:cs typeface="+mn-cs"/>
              </a:rPr>
              <a:t>validation par le C. A. </a:t>
            </a:r>
            <a:endParaRPr lang="fr-FR" kern="0" dirty="0">
              <a:solidFill>
                <a:srgbClr val="000000"/>
              </a:solidFill>
              <a:latin typeface="Calibri"/>
              <a:cs typeface="+mn-cs"/>
            </a:endParaRPr>
          </a:p>
        </p:txBody>
      </p:sp>
      <p:grpSp>
        <p:nvGrpSpPr>
          <p:cNvPr id="28682" name="Groupe 10"/>
          <p:cNvGrpSpPr>
            <a:grpSpLocks/>
          </p:cNvGrpSpPr>
          <p:nvPr/>
        </p:nvGrpSpPr>
        <p:grpSpPr bwMode="auto">
          <a:xfrm>
            <a:off x="-28575" y="6056313"/>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8691"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92"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3"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grpSp>
        <p:nvGrpSpPr>
          <p:cNvPr id="28683" name="Groupe 10"/>
          <p:cNvGrpSpPr>
            <a:grpSpLocks/>
          </p:cNvGrpSpPr>
          <p:nvPr/>
        </p:nvGrpSpPr>
        <p:grpSpPr bwMode="auto">
          <a:xfrm>
            <a:off x="-28575" y="6056313"/>
            <a:ext cx="9209088" cy="815975"/>
            <a:chOff x="-28575" y="6055858"/>
            <a:chExt cx="9209087" cy="815834"/>
          </a:xfrm>
        </p:grpSpPr>
        <p:sp>
          <p:nvSpPr>
            <p:cNvPr id="36" name="Rectangle 35"/>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8" name="Rectangle 37"/>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8686"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7"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8"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1752"/>
                                        </p:tgtEl>
                                        <p:attrNameLst>
                                          <p:attrName>style.visibility</p:attrName>
                                        </p:attrNameLst>
                                      </p:cBhvr>
                                      <p:to>
                                        <p:strVal val="visible"/>
                                      </p:to>
                                    </p:set>
                                    <p:animEffect transition="in" filter="wipe(left)">
                                      <p:cBhvr>
                                        <p:cTn id="7" dur="1250"/>
                                        <p:tgtEl>
                                          <p:spTgt spid="317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
                                            <p:txEl>
                                              <p:pRg st="0" end="0"/>
                                            </p:txEl>
                                          </p:spTgt>
                                        </p:tgtEl>
                                        <p:attrNameLst>
                                          <p:attrName>style.visibility</p:attrName>
                                        </p:attrNameLst>
                                      </p:cBhvr>
                                      <p:to>
                                        <p:strVal val="visible"/>
                                      </p:to>
                                    </p:set>
                                    <p:animEffect transition="in" filter="wipe(left)">
                                      <p:cBhvr>
                                        <p:cTn id="12" dur="1250"/>
                                        <p:tgtEl>
                                          <p:spTgt spid="29">
                                            <p:txEl>
                                              <p:pRg st="0" end="0"/>
                                            </p:txEl>
                                          </p:spTgt>
                                        </p:tgtEl>
                                      </p:cBhvr>
                                    </p:animEffect>
                                  </p:childTnLst>
                                  <p:subTnLst>
                                    <p:animClr clrSpc="rgb" dir="cw">
                                      <p:cBhvr override="childStyle">
                                        <p:cTn dur="1" fill="hold" display="0" masterRel="nextClick" afterEffect="1"/>
                                        <p:tgtEl>
                                          <p:spTgt spid="29">
                                            <p:txEl>
                                              <p:pRg st="0" end="0"/>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
                                            <p:txEl>
                                              <p:pRg st="1" end="1"/>
                                            </p:txEl>
                                          </p:spTgt>
                                        </p:tgtEl>
                                        <p:attrNameLst>
                                          <p:attrName>style.visibility</p:attrName>
                                        </p:attrNameLst>
                                      </p:cBhvr>
                                      <p:to>
                                        <p:strVal val="visible"/>
                                      </p:to>
                                    </p:set>
                                    <p:animEffect transition="in" filter="wipe(left)">
                                      <p:cBhvr>
                                        <p:cTn id="17" dur="1250"/>
                                        <p:tgtEl>
                                          <p:spTgt spid="29">
                                            <p:txEl>
                                              <p:pRg st="1" end="1"/>
                                            </p:txEl>
                                          </p:spTgt>
                                        </p:tgtEl>
                                      </p:cBhvr>
                                    </p:animEffect>
                                  </p:childTnLst>
                                  <p:subTnLst>
                                    <p:animClr clrSpc="rgb" dir="cw">
                                      <p:cBhvr override="childStyle">
                                        <p:cTn dur="1" fill="hold" display="0" masterRel="nextClick" afterEffect="1"/>
                                        <p:tgtEl>
                                          <p:spTgt spid="29">
                                            <p:txEl>
                                              <p:pRg st="1" end="1"/>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
                                            <p:txEl>
                                              <p:pRg st="2" end="2"/>
                                            </p:txEl>
                                          </p:spTgt>
                                        </p:tgtEl>
                                        <p:attrNameLst>
                                          <p:attrName>style.visibility</p:attrName>
                                        </p:attrNameLst>
                                      </p:cBhvr>
                                      <p:to>
                                        <p:strVal val="visible"/>
                                      </p:to>
                                    </p:set>
                                    <p:animEffect transition="in" filter="wipe(left)">
                                      <p:cBhvr>
                                        <p:cTn id="22" dur="1250"/>
                                        <p:tgtEl>
                                          <p:spTgt spid="29">
                                            <p:txEl>
                                              <p:pRg st="2" end="2"/>
                                            </p:txEl>
                                          </p:spTgt>
                                        </p:tgtEl>
                                      </p:cBhvr>
                                    </p:animEffect>
                                  </p:childTnLst>
                                  <p:subTnLst>
                                    <p:animClr clrSpc="rgb" dir="cw">
                                      <p:cBhvr override="childStyle">
                                        <p:cTn dur="1" fill="hold" display="0" masterRel="nextClick" afterEffect="1"/>
                                        <p:tgtEl>
                                          <p:spTgt spid="29">
                                            <p:txEl>
                                              <p:pRg st="2" end="2"/>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
                                            <p:txEl>
                                              <p:pRg st="3" end="3"/>
                                            </p:txEl>
                                          </p:spTgt>
                                        </p:tgtEl>
                                        <p:attrNameLst>
                                          <p:attrName>style.visibility</p:attrName>
                                        </p:attrNameLst>
                                      </p:cBhvr>
                                      <p:to>
                                        <p:strVal val="visible"/>
                                      </p:to>
                                    </p:set>
                                    <p:animEffect transition="in" filter="wipe(left)">
                                      <p:cBhvr>
                                        <p:cTn id="27" dur="1250"/>
                                        <p:tgtEl>
                                          <p:spTgt spid="29">
                                            <p:txEl>
                                              <p:pRg st="3" end="3"/>
                                            </p:txEl>
                                          </p:spTgt>
                                        </p:tgtEl>
                                      </p:cBhvr>
                                    </p:animEffect>
                                  </p:childTnLst>
                                  <p:subTnLst>
                                    <p:animClr clrSpc="rgb" dir="cw">
                                      <p:cBhvr override="childStyle">
                                        <p:cTn dur="1" fill="hold" display="0" masterRel="nextClick" afterEffect="1"/>
                                        <p:tgtEl>
                                          <p:spTgt spid="29">
                                            <p:txEl>
                                              <p:pRg st="3" end="3"/>
                                            </p:txEl>
                                          </p:spTgt>
                                        </p:tgtEl>
                                        <p:attrNameLst>
                                          <p:attrName>ppt_c</p:attrName>
                                        </p:attrNameLst>
                                      </p:cBhvr>
                                      <p:to>
                                        <a:srgbClr val="96969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
                                            <p:txEl>
                                              <p:pRg st="4" end="4"/>
                                            </p:txEl>
                                          </p:spTgt>
                                        </p:tgtEl>
                                        <p:attrNameLst>
                                          <p:attrName>style.visibility</p:attrName>
                                        </p:attrNameLst>
                                      </p:cBhvr>
                                      <p:to>
                                        <p:strVal val="visible"/>
                                      </p:to>
                                    </p:set>
                                    <p:animEffect transition="in" filter="wipe(left)">
                                      <p:cBhvr>
                                        <p:cTn id="32" dur="1250"/>
                                        <p:tgtEl>
                                          <p:spTgt spid="29">
                                            <p:txEl>
                                              <p:pRg st="4" end="4"/>
                                            </p:txEl>
                                          </p:spTgt>
                                        </p:tgtEl>
                                      </p:cBhvr>
                                    </p:animEffect>
                                  </p:childTnLst>
                                  <p:subTnLst>
                                    <p:animClr clrSpc="rgb" dir="cw">
                                      <p:cBhvr override="childStyle">
                                        <p:cTn dur="1" fill="hold" display="0" masterRel="nextClick" afterEffect="1"/>
                                        <p:tgtEl>
                                          <p:spTgt spid="29">
                                            <p:txEl>
                                              <p:pRg st="4" end="4"/>
                                            </p:txEl>
                                          </p:spTgt>
                                        </p:tgtEl>
                                        <p:attrNameLst>
                                          <p:attrName>ppt_c</p:attrName>
                                        </p:attrNameLst>
                                      </p:cBhvr>
                                      <p:to>
                                        <a:srgbClr val="969696"/>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1754"/>
                                        </p:tgtEl>
                                        <p:attrNameLst>
                                          <p:attrName>style.visibility</p:attrName>
                                        </p:attrNameLst>
                                      </p:cBhvr>
                                      <p:to>
                                        <p:strVal val="visible"/>
                                      </p:to>
                                    </p:set>
                                    <p:animEffect transition="in" filter="wipe(left)">
                                      <p:cBhvr>
                                        <p:cTn id="37" dur="1250"/>
                                        <p:tgtEl>
                                          <p:spTgt spid="3175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3">
                                            <p:txEl>
                                              <p:pRg st="0" end="0"/>
                                            </p:txEl>
                                          </p:spTgt>
                                        </p:tgtEl>
                                        <p:attrNameLst>
                                          <p:attrName>style.visibility</p:attrName>
                                        </p:attrNameLst>
                                      </p:cBhvr>
                                      <p:to>
                                        <p:strVal val="visible"/>
                                      </p:to>
                                    </p:set>
                                    <p:animEffect transition="in" filter="wipe(left)">
                                      <p:cBhvr>
                                        <p:cTn id="42" dur="1250"/>
                                        <p:tgtEl>
                                          <p:spTgt spid="33">
                                            <p:txEl>
                                              <p:pRg st="0" end="0"/>
                                            </p:txEl>
                                          </p:spTgt>
                                        </p:tgtEl>
                                      </p:cBhvr>
                                    </p:animEffect>
                                  </p:childTnLst>
                                  <p:subTnLst>
                                    <p:animClr clrSpc="rgb" dir="cw">
                                      <p:cBhvr override="childStyle">
                                        <p:cTn dur="1" fill="hold" display="0" masterRel="nextClick" afterEffect="1"/>
                                        <p:tgtEl>
                                          <p:spTgt spid="33">
                                            <p:txEl>
                                              <p:pRg st="0" end="0"/>
                                            </p:txEl>
                                          </p:spTgt>
                                        </p:tgtEl>
                                        <p:attrNameLst>
                                          <p:attrName>ppt_c</p:attrName>
                                        </p:attrNameLst>
                                      </p:cBhvr>
                                      <p:to>
                                        <a:srgbClr val="969696"/>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3">
                                            <p:txEl>
                                              <p:pRg st="1" end="1"/>
                                            </p:txEl>
                                          </p:spTgt>
                                        </p:tgtEl>
                                        <p:attrNameLst>
                                          <p:attrName>style.visibility</p:attrName>
                                        </p:attrNameLst>
                                      </p:cBhvr>
                                      <p:to>
                                        <p:strVal val="visible"/>
                                      </p:to>
                                    </p:set>
                                    <p:animEffect transition="in" filter="wipe(left)">
                                      <p:cBhvr>
                                        <p:cTn id="47" dur="1250"/>
                                        <p:tgtEl>
                                          <p:spTgt spid="33">
                                            <p:txEl>
                                              <p:pRg st="1" end="1"/>
                                            </p:txEl>
                                          </p:spTgt>
                                        </p:tgtEl>
                                      </p:cBhvr>
                                    </p:animEffect>
                                  </p:childTnLst>
                                  <p:subTnLst>
                                    <p:animClr clrSpc="rgb" dir="cw">
                                      <p:cBhvr override="childStyle">
                                        <p:cTn dur="1" fill="hold" display="0" masterRel="nextClick" afterEffect="1"/>
                                        <p:tgtEl>
                                          <p:spTgt spid="33">
                                            <p:txEl>
                                              <p:pRg st="1" end="1"/>
                                            </p:txEl>
                                          </p:spTgt>
                                        </p:tgtEl>
                                        <p:attrNameLst>
                                          <p:attrName>ppt_c</p:attrName>
                                        </p:attrNameLst>
                                      </p:cBhvr>
                                      <p:to>
                                        <a:srgbClr val="969696"/>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3">
                                            <p:txEl>
                                              <p:pRg st="2" end="2"/>
                                            </p:txEl>
                                          </p:spTgt>
                                        </p:tgtEl>
                                        <p:attrNameLst>
                                          <p:attrName>style.visibility</p:attrName>
                                        </p:attrNameLst>
                                      </p:cBhvr>
                                      <p:to>
                                        <p:strVal val="visible"/>
                                      </p:to>
                                    </p:set>
                                    <p:animEffect transition="in" filter="wipe(left)">
                                      <p:cBhvr>
                                        <p:cTn id="52" dur="1250"/>
                                        <p:tgtEl>
                                          <p:spTgt spid="33">
                                            <p:txEl>
                                              <p:pRg st="2" end="2"/>
                                            </p:txEl>
                                          </p:spTgt>
                                        </p:tgtEl>
                                      </p:cBhvr>
                                    </p:animEffect>
                                  </p:childTnLst>
                                  <p:subTnLst>
                                    <p:animClr clrSpc="rgb" dir="cw">
                                      <p:cBhvr override="childStyle">
                                        <p:cTn dur="1" fill="hold" display="0" masterRel="nextClick" afterEffect="1"/>
                                        <p:tgtEl>
                                          <p:spTgt spid="33">
                                            <p:txEl>
                                              <p:pRg st="2" end="2"/>
                                            </p:txEl>
                                          </p:spTgt>
                                        </p:tgtEl>
                                        <p:attrNameLst>
                                          <p:attrName>ppt_c</p:attrName>
                                        </p:attrNameLst>
                                      </p:cBhvr>
                                      <p:to>
                                        <a:srgbClr val="969696"/>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3">
                                            <p:txEl>
                                              <p:pRg st="3" end="3"/>
                                            </p:txEl>
                                          </p:spTgt>
                                        </p:tgtEl>
                                        <p:attrNameLst>
                                          <p:attrName>style.visibility</p:attrName>
                                        </p:attrNameLst>
                                      </p:cBhvr>
                                      <p:to>
                                        <p:strVal val="visible"/>
                                      </p:to>
                                    </p:set>
                                    <p:animEffect transition="in" filter="wipe(left)">
                                      <p:cBhvr>
                                        <p:cTn id="57" dur="1250"/>
                                        <p:tgtEl>
                                          <p:spTgt spid="33">
                                            <p:txEl>
                                              <p:pRg st="3" end="3"/>
                                            </p:txEl>
                                          </p:spTgt>
                                        </p:tgtEl>
                                      </p:cBhvr>
                                    </p:animEffect>
                                  </p:childTnLst>
                                  <p:subTnLst>
                                    <p:animClr clrSpc="rgb" dir="cw">
                                      <p:cBhvr override="childStyle">
                                        <p:cTn dur="1" fill="hold" display="0" masterRel="nextClick" afterEffect="1"/>
                                        <p:tgtEl>
                                          <p:spTgt spid="33">
                                            <p:txEl>
                                              <p:pRg st="3" end="3"/>
                                            </p:txEl>
                                          </p:spTgt>
                                        </p:tgtEl>
                                        <p:attrNameLst>
                                          <p:attrName>ppt_c</p:attrName>
                                        </p:attrNameLst>
                                      </p:cBhvr>
                                      <p:to>
                                        <a:srgbClr val="969696"/>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33">
                                            <p:txEl>
                                              <p:pRg st="4" end="4"/>
                                            </p:txEl>
                                          </p:spTgt>
                                        </p:tgtEl>
                                        <p:attrNameLst>
                                          <p:attrName>style.visibility</p:attrName>
                                        </p:attrNameLst>
                                      </p:cBhvr>
                                      <p:to>
                                        <p:strVal val="visible"/>
                                      </p:to>
                                    </p:set>
                                    <p:animEffect transition="in" filter="wipe(left)">
                                      <p:cBhvr>
                                        <p:cTn id="62" dur="1250"/>
                                        <p:tgtEl>
                                          <p:spTgt spid="33">
                                            <p:txEl>
                                              <p:pRg st="4" end="4"/>
                                            </p:txEl>
                                          </p:spTgt>
                                        </p:tgtEl>
                                      </p:cBhvr>
                                    </p:animEffect>
                                  </p:childTnLst>
                                  <p:subTnLst>
                                    <p:animClr clrSpc="rgb" dir="cw">
                                      <p:cBhvr override="childStyle">
                                        <p:cTn dur="1" fill="hold" display="0" masterRel="nextClick" afterEffect="1"/>
                                        <p:tgtEl>
                                          <p:spTgt spid="33">
                                            <p:txEl>
                                              <p:pRg st="4" end="4"/>
                                            </p:txEl>
                                          </p:spTgt>
                                        </p:tgtEl>
                                        <p:attrNameLst>
                                          <p:attrName>ppt_c</p:attrName>
                                        </p:attrNameLst>
                                      </p:cBhvr>
                                      <p:to>
                                        <a:srgbClr val="969696"/>
                                      </p:to>
                                    </p:animClr>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31756"/>
                                        </p:tgtEl>
                                        <p:attrNameLst>
                                          <p:attrName>style.visibility</p:attrName>
                                        </p:attrNameLst>
                                      </p:cBhvr>
                                      <p:to>
                                        <p:strVal val="visible"/>
                                      </p:to>
                                    </p:set>
                                    <p:animEffect transition="in" filter="wipe(left)">
                                      <p:cBhvr>
                                        <p:cTn id="67" dur="1250"/>
                                        <p:tgtEl>
                                          <p:spTgt spid="3175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37">
                                            <p:txEl>
                                              <p:pRg st="0" end="0"/>
                                            </p:txEl>
                                          </p:spTgt>
                                        </p:tgtEl>
                                        <p:attrNameLst>
                                          <p:attrName>style.visibility</p:attrName>
                                        </p:attrNameLst>
                                      </p:cBhvr>
                                      <p:to>
                                        <p:strVal val="visible"/>
                                      </p:to>
                                    </p:set>
                                    <p:animEffect transition="in" filter="wipe(left)">
                                      <p:cBhvr>
                                        <p:cTn id="72" dur="1250"/>
                                        <p:tgtEl>
                                          <p:spTgt spid="37">
                                            <p:txEl>
                                              <p:pRg st="0" end="0"/>
                                            </p:txEl>
                                          </p:spTgt>
                                        </p:tgtEl>
                                      </p:cBhvr>
                                    </p:animEffect>
                                  </p:childTnLst>
                                  <p:subTnLst>
                                    <p:animClr clrSpc="rgb" dir="cw">
                                      <p:cBhvr override="childStyle">
                                        <p:cTn dur="1" fill="hold" display="0" masterRel="nextClick" afterEffect="1"/>
                                        <p:tgtEl>
                                          <p:spTgt spid="37">
                                            <p:txEl>
                                              <p:pRg st="0" end="0"/>
                                            </p:txEl>
                                          </p:spTgt>
                                        </p:tgtEl>
                                        <p:attrNameLst>
                                          <p:attrName>ppt_c</p:attrName>
                                        </p:attrNameLst>
                                      </p:cBhvr>
                                      <p:to>
                                        <a:srgbClr val="969696"/>
                                      </p:to>
                                    </p:animClr>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37">
                                            <p:txEl>
                                              <p:pRg st="1" end="1"/>
                                            </p:txEl>
                                          </p:spTgt>
                                        </p:tgtEl>
                                        <p:attrNameLst>
                                          <p:attrName>style.visibility</p:attrName>
                                        </p:attrNameLst>
                                      </p:cBhvr>
                                      <p:to>
                                        <p:strVal val="visible"/>
                                      </p:to>
                                    </p:set>
                                    <p:animEffect transition="in" filter="wipe(left)">
                                      <p:cBhvr>
                                        <p:cTn id="77" dur="1250"/>
                                        <p:tgtEl>
                                          <p:spTgt spid="37">
                                            <p:txEl>
                                              <p:pRg st="1" end="1"/>
                                            </p:txEl>
                                          </p:spTgt>
                                        </p:tgtEl>
                                      </p:cBhvr>
                                    </p:animEffect>
                                  </p:childTnLst>
                                  <p:subTnLst>
                                    <p:animClr clrSpc="rgb" dir="cw">
                                      <p:cBhvr override="childStyle">
                                        <p:cTn dur="1" fill="hold" display="0" masterRel="nextClick" afterEffect="1"/>
                                        <p:tgtEl>
                                          <p:spTgt spid="37">
                                            <p:txEl>
                                              <p:pRg st="1" end="1"/>
                                            </p:txEl>
                                          </p:spTgt>
                                        </p:tgtEl>
                                        <p:attrNameLst>
                                          <p:attrName>ppt_c</p:attrName>
                                        </p:attrNameLst>
                                      </p:cBhvr>
                                      <p:to>
                                        <a:srgbClr val="969696"/>
                                      </p:to>
                                    </p:animClr>
                                  </p:sub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37">
                                            <p:txEl>
                                              <p:pRg st="2" end="2"/>
                                            </p:txEl>
                                          </p:spTgt>
                                        </p:tgtEl>
                                        <p:attrNameLst>
                                          <p:attrName>style.visibility</p:attrName>
                                        </p:attrNameLst>
                                      </p:cBhvr>
                                      <p:to>
                                        <p:strVal val="visible"/>
                                      </p:to>
                                    </p:set>
                                    <p:animEffect transition="in" filter="wipe(left)">
                                      <p:cBhvr>
                                        <p:cTn id="82" dur="1250"/>
                                        <p:tgtEl>
                                          <p:spTgt spid="37">
                                            <p:txEl>
                                              <p:pRg st="2" end="2"/>
                                            </p:txEl>
                                          </p:spTgt>
                                        </p:tgtEl>
                                      </p:cBhvr>
                                    </p:animEffect>
                                  </p:childTnLst>
                                  <p:subTnLst>
                                    <p:animClr clrSpc="rgb" dir="cw">
                                      <p:cBhvr override="childStyle">
                                        <p:cTn dur="1" fill="hold" display="0" masterRel="nextClick" afterEffect="1"/>
                                        <p:tgtEl>
                                          <p:spTgt spid="37">
                                            <p:txEl>
                                              <p:pRg st="2" end="2"/>
                                            </p:txEl>
                                          </p:spTgt>
                                        </p:tgtEl>
                                        <p:attrNameLst>
                                          <p:attrName>ppt_c</p:attrName>
                                        </p:attrNameLst>
                                      </p:cBhvr>
                                      <p:to>
                                        <a:srgbClr val="969696"/>
                                      </p:to>
                                    </p:animClr>
                                  </p:sub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37">
                                            <p:txEl>
                                              <p:pRg st="3" end="3"/>
                                            </p:txEl>
                                          </p:spTgt>
                                        </p:tgtEl>
                                        <p:attrNameLst>
                                          <p:attrName>style.visibility</p:attrName>
                                        </p:attrNameLst>
                                      </p:cBhvr>
                                      <p:to>
                                        <p:strVal val="visible"/>
                                      </p:to>
                                    </p:set>
                                    <p:animEffect transition="in" filter="wipe(left)">
                                      <p:cBhvr>
                                        <p:cTn id="87" dur="1250"/>
                                        <p:tgtEl>
                                          <p:spTgt spid="37">
                                            <p:txEl>
                                              <p:pRg st="3" end="3"/>
                                            </p:txEl>
                                          </p:spTgt>
                                        </p:tgtEl>
                                      </p:cBhvr>
                                    </p:animEffect>
                                  </p:childTnLst>
                                  <p:subTnLst>
                                    <p:animClr clrSpc="rgb" dir="cw">
                                      <p:cBhvr override="childStyle">
                                        <p:cTn dur="1" fill="hold" display="0" masterRel="nextClick" afterEffect="1"/>
                                        <p:tgtEl>
                                          <p:spTgt spid="37">
                                            <p:txEl>
                                              <p:pRg st="3" end="3"/>
                                            </p:txEl>
                                          </p:spTgt>
                                        </p:tgtEl>
                                        <p:attrNameLst>
                                          <p:attrName>ppt_c</p:attrName>
                                        </p:attrNameLst>
                                      </p:cBhvr>
                                      <p:to>
                                        <a:srgbClr val="969696"/>
                                      </p:to>
                                    </p:animClr>
                                  </p:sub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37">
                                            <p:txEl>
                                              <p:pRg st="4" end="4"/>
                                            </p:txEl>
                                          </p:spTgt>
                                        </p:tgtEl>
                                        <p:attrNameLst>
                                          <p:attrName>style.visibility</p:attrName>
                                        </p:attrNameLst>
                                      </p:cBhvr>
                                      <p:to>
                                        <p:strVal val="visible"/>
                                      </p:to>
                                    </p:set>
                                    <p:animEffect transition="in" filter="wipe(left)">
                                      <p:cBhvr>
                                        <p:cTn id="92" dur="1250"/>
                                        <p:tgtEl>
                                          <p:spTgt spid="37">
                                            <p:txEl>
                                              <p:pRg st="4" end="4"/>
                                            </p:txEl>
                                          </p:spTgt>
                                        </p:tgtEl>
                                      </p:cBhvr>
                                    </p:animEffect>
                                  </p:childTnLst>
                                  <p:subTnLst>
                                    <p:animClr clrSpc="rgb" dir="cw">
                                      <p:cBhvr override="childStyle">
                                        <p:cTn dur="1" fill="hold" display="0" masterRel="nextClick" afterEffect="1"/>
                                        <p:tgtEl>
                                          <p:spTgt spid="37">
                                            <p:txEl>
                                              <p:pRg st="4" end="4"/>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uild="p"/>
      <p:bldP spid="33" grpId="0" build="p"/>
      <p:bldP spid="37"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1971675" y="2601913"/>
            <a:ext cx="6527800" cy="1711325"/>
          </a:xfrm>
          <a:prstGeom prst="rect">
            <a:avLst/>
          </a:prstGeom>
        </p:spPr>
        <p:txBody>
          <a:bodyPr>
            <a:spAutoFit/>
          </a:bodyPr>
          <a:lstStyle/>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COMMENT GÉRER </a:t>
            </a:r>
          </a:p>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VOTRE ASSOCIATION ?</a:t>
            </a:r>
          </a:p>
        </p:txBody>
      </p:sp>
      <p:grpSp>
        <p:nvGrpSpPr>
          <p:cNvPr id="29699" name="Groupe 10"/>
          <p:cNvGrpSpPr>
            <a:grpSpLocks/>
          </p:cNvGrpSpPr>
          <p:nvPr/>
        </p:nvGrpSpPr>
        <p:grpSpPr bwMode="auto">
          <a:xfrm>
            <a:off x="-28575" y="6056313"/>
            <a:ext cx="9201150" cy="815975"/>
            <a:chOff x="-28575" y="6055858"/>
            <a:chExt cx="9209087" cy="815834"/>
          </a:xfrm>
        </p:grpSpPr>
        <p:sp>
          <p:nvSpPr>
            <p:cNvPr id="5" name="Rectangle 4"/>
            <p:cNvSpPr/>
            <p:nvPr/>
          </p:nvSpPr>
          <p:spPr>
            <a:xfrm>
              <a:off x="-28575" y="6116173"/>
              <a:ext cx="9183665"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1" y="6452664"/>
              <a:ext cx="9201143"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9720"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21"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pic>
          <p:nvPicPr>
            <p:cNvPr id="29722"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4" name="Rectangle 11"/>
          <p:cNvSpPr>
            <a:spLocks noChangeArrowheads="1"/>
          </p:cNvSpPr>
          <p:nvPr/>
        </p:nvSpPr>
        <p:spPr bwMode="auto">
          <a:xfrm>
            <a:off x="-28575" y="0"/>
            <a:ext cx="1885950" cy="6165850"/>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bwMode="auto">
          <a:xfrm>
            <a:off x="933450" y="-12700"/>
            <a:ext cx="8215313" cy="6127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4" name="ZoneTexte 9"/>
          <p:cNvSpPr txBox="1"/>
          <p:nvPr/>
        </p:nvSpPr>
        <p:spPr>
          <a:xfrm>
            <a:off x="2397125" y="2451100"/>
            <a:ext cx="4629150" cy="1200150"/>
          </a:xfrm>
          <a:prstGeom prst="rect">
            <a:avLst/>
          </a:prstGeom>
          <a:noFill/>
          <a:ln>
            <a:noFill/>
          </a:ln>
        </p:spPr>
        <p:txBody>
          <a:bodyPr>
            <a:spAutoFit/>
          </a:bodyPr>
          <a:lstStyle/>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000000"/>
                </a:solidFill>
                <a:latin typeface="Calibri"/>
                <a:cs typeface="+mn-cs"/>
              </a:rPr>
              <a:t> tenue des comptes</a:t>
            </a:r>
            <a:r>
              <a:rPr lang="fr-FR" kern="0" dirty="0">
                <a:solidFill>
                  <a:srgbClr val="000000"/>
                </a:solidFill>
                <a:latin typeface="+mn-lt"/>
                <a:cs typeface="+mn-cs"/>
              </a:rPr>
              <a:t> </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000000"/>
                </a:solidFill>
                <a:latin typeface="+mn-lt"/>
                <a:cs typeface="+mn-cs"/>
              </a:rPr>
              <a:t> montage des dossiers de subventions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000000"/>
                </a:solidFill>
                <a:latin typeface="+mn-lt"/>
                <a:cs typeface="+mn-cs"/>
              </a:rPr>
              <a:t> établir le budget prévisionnel</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000000"/>
                </a:solidFill>
                <a:latin typeface="+mn-lt"/>
                <a:cs typeface="+mn-cs"/>
              </a:rPr>
              <a:t> compte-rendu financier</a:t>
            </a:r>
            <a:endParaRPr lang="fr-FR" kern="0" dirty="0">
              <a:solidFill>
                <a:srgbClr val="000000"/>
              </a:solidFill>
              <a:latin typeface="Calibri"/>
              <a:cs typeface="+mn-cs"/>
            </a:endParaRPr>
          </a:p>
        </p:txBody>
      </p:sp>
      <p:sp>
        <p:nvSpPr>
          <p:cNvPr id="32772" name="ZoneTexte 13"/>
          <p:cNvSpPr txBox="1">
            <a:spLocks noChangeArrowheads="1"/>
          </p:cNvSpPr>
          <p:nvPr/>
        </p:nvSpPr>
        <p:spPr bwMode="auto">
          <a:xfrm>
            <a:off x="1685925" y="1301750"/>
            <a:ext cx="16621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SzPct val="100000"/>
              <a:buFont typeface="Wingdings" pitchFamily="2" charset="2"/>
              <a:buChar char="§"/>
            </a:pPr>
            <a:r>
              <a:rPr lang="fr-FR" sz="2400">
                <a:solidFill>
                  <a:srgbClr val="000000"/>
                </a:solidFill>
              </a:rPr>
              <a:t> Président </a:t>
            </a:r>
          </a:p>
        </p:txBody>
      </p:sp>
      <p:sp>
        <p:nvSpPr>
          <p:cNvPr id="32773" name="ZoneTexte 14"/>
          <p:cNvSpPr txBox="1">
            <a:spLocks noChangeArrowheads="1"/>
          </p:cNvSpPr>
          <p:nvPr/>
        </p:nvSpPr>
        <p:spPr bwMode="auto">
          <a:xfrm>
            <a:off x="4945063" y="1347788"/>
            <a:ext cx="3629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solidFill>
                  <a:srgbClr val="000000"/>
                </a:solidFill>
              </a:rPr>
              <a:t>Donneur d’ordre</a:t>
            </a:r>
          </a:p>
        </p:txBody>
      </p:sp>
      <p:cxnSp>
        <p:nvCxnSpPr>
          <p:cNvPr id="32774" name="Connecteur droit avec flèche 16"/>
          <p:cNvCxnSpPr>
            <a:cxnSpLocks noChangeShapeType="1"/>
          </p:cNvCxnSpPr>
          <p:nvPr/>
        </p:nvCxnSpPr>
        <p:spPr bwMode="auto">
          <a:xfrm>
            <a:off x="3602038" y="1531938"/>
            <a:ext cx="1117600" cy="0"/>
          </a:xfrm>
          <a:prstGeom prst="straightConnector1">
            <a:avLst/>
          </a:prstGeom>
          <a:noFill/>
          <a:ln w="9528">
            <a:solidFill>
              <a:srgbClr val="4A7EBB"/>
            </a:solidFill>
            <a:round/>
            <a:headEnd/>
            <a:tailEnd type="arrow" w="med" len="med"/>
          </a:ln>
          <a:extLst>
            <a:ext uri="{909E8E84-426E-40DD-AFC4-6F175D3DCCD1}">
              <a14:hiddenFill xmlns:a14="http://schemas.microsoft.com/office/drawing/2010/main">
                <a:noFill/>
              </a14:hiddenFill>
            </a:ext>
          </a:extLst>
        </p:spPr>
      </p:cxnSp>
      <p:sp>
        <p:nvSpPr>
          <p:cNvPr id="32775" name="ZoneTexte 17"/>
          <p:cNvSpPr txBox="1">
            <a:spLocks noChangeArrowheads="1"/>
          </p:cNvSpPr>
          <p:nvPr/>
        </p:nvSpPr>
        <p:spPr bwMode="auto">
          <a:xfrm>
            <a:off x="1685925" y="1885950"/>
            <a:ext cx="16621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SzPct val="100000"/>
              <a:buFont typeface="Wingdings" pitchFamily="2" charset="2"/>
              <a:buChar char="§"/>
            </a:pPr>
            <a:r>
              <a:rPr lang="fr-FR" sz="2400">
                <a:solidFill>
                  <a:srgbClr val="000000"/>
                </a:solidFill>
              </a:rPr>
              <a:t> Trésorier  </a:t>
            </a:r>
          </a:p>
        </p:txBody>
      </p:sp>
      <p:sp>
        <p:nvSpPr>
          <p:cNvPr id="32776" name="ZoneTexte 18"/>
          <p:cNvSpPr txBox="1">
            <a:spLocks noChangeArrowheads="1"/>
          </p:cNvSpPr>
          <p:nvPr/>
        </p:nvSpPr>
        <p:spPr bwMode="auto">
          <a:xfrm>
            <a:off x="4945063" y="1931988"/>
            <a:ext cx="36306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solidFill>
                  <a:srgbClr val="000000"/>
                </a:solidFill>
              </a:rPr>
              <a:t>Exécutant </a:t>
            </a:r>
            <a:r>
              <a:rPr lang="fr-FR" sz="1600" i="1">
                <a:solidFill>
                  <a:srgbClr val="000000"/>
                </a:solidFill>
              </a:rPr>
              <a:t>(sauf 2 cas)</a:t>
            </a:r>
          </a:p>
        </p:txBody>
      </p:sp>
      <p:cxnSp>
        <p:nvCxnSpPr>
          <p:cNvPr id="32777" name="Connecteur droit avec flèche 19"/>
          <p:cNvCxnSpPr>
            <a:cxnSpLocks noChangeShapeType="1"/>
          </p:cNvCxnSpPr>
          <p:nvPr/>
        </p:nvCxnSpPr>
        <p:spPr bwMode="auto">
          <a:xfrm>
            <a:off x="3602038" y="2116138"/>
            <a:ext cx="1117600" cy="0"/>
          </a:xfrm>
          <a:prstGeom prst="straightConnector1">
            <a:avLst/>
          </a:prstGeom>
          <a:noFill/>
          <a:ln w="9528">
            <a:solidFill>
              <a:srgbClr val="4A7EBB"/>
            </a:solidFill>
            <a:round/>
            <a:headEnd/>
            <a:tailEnd type="arrow" w="med" len="med"/>
          </a:ln>
          <a:extLst>
            <a:ext uri="{909E8E84-426E-40DD-AFC4-6F175D3DCCD1}">
              <a14:hiddenFill xmlns:a14="http://schemas.microsoft.com/office/drawing/2010/main">
                <a:noFill/>
              </a14:hiddenFill>
            </a:ext>
          </a:extLst>
        </p:spPr>
      </p:cxnSp>
      <p:grpSp>
        <p:nvGrpSpPr>
          <p:cNvPr id="32778" name="Groupe 14"/>
          <p:cNvGrpSpPr>
            <a:grpSpLocks/>
          </p:cNvGrpSpPr>
          <p:nvPr/>
        </p:nvGrpSpPr>
        <p:grpSpPr bwMode="auto">
          <a:xfrm>
            <a:off x="250825" y="333375"/>
            <a:ext cx="8921750" cy="368300"/>
            <a:chOff x="0" y="548675"/>
            <a:chExt cx="9144000" cy="369336"/>
          </a:xfrm>
        </p:grpSpPr>
        <p:sp>
          <p:nvSpPr>
            <p:cNvPr id="35" name="Rectangle 34"/>
            <p:cNvSpPr/>
            <p:nvPr/>
          </p:nvSpPr>
          <p:spPr>
            <a:xfrm>
              <a:off x="0" y="548675"/>
              <a:ext cx="9144000" cy="36933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29717" name="ZoneTexte 7"/>
            <p:cNvSpPr txBox="1">
              <a:spLocks noChangeArrowheads="1"/>
            </p:cNvSpPr>
            <p:nvPr/>
          </p:nvSpPr>
          <p:spPr bwMode="auto">
            <a:xfrm>
              <a:off x="755577" y="548675"/>
              <a:ext cx="6552727" cy="36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solidFill>
                    <a:schemeClr val="bg1"/>
                  </a:solidFill>
                </a:rPr>
                <a:t>LES RESPONSABLES</a:t>
              </a:r>
            </a:p>
          </p:txBody>
        </p:sp>
      </p:grpSp>
      <p:grpSp>
        <p:nvGrpSpPr>
          <p:cNvPr id="29710" name="Groupe 10"/>
          <p:cNvGrpSpPr>
            <a:grpSpLocks/>
          </p:cNvGrpSpPr>
          <p:nvPr/>
        </p:nvGrpSpPr>
        <p:grpSpPr bwMode="auto">
          <a:xfrm>
            <a:off x="-36513" y="6062663"/>
            <a:ext cx="9209088" cy="815975"/>
            <a:chOff x="-28575" y="6055858"/>
            <a:chExt cx="9209087" cy="815834"/>
          </a:xfrm>
        </p:grpSpPr>
        <p:sp>
          <p:nvSpPr>
            <p:cNvPr id="39" name="Rectangle 38"/>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0" name="Rectangle 39"/>
            <p:cNvSpPr/>
            <p:nvPr/>
          </p:nvSpPr>
          <p:spPr>
            <a:xfrm>
              <a:off x="-20637" y="6452664"/>
              <a:ext cx="9201149"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9713" name="Imag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14"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15"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2778"/>
                                        </p:tgtEl>
                                        <p:attrNameLst>
                                          <p:attrName>style.visibility</p:attrName>
                                        </p:attrNameLst>
                                      </p:cBhvr>
                                      <p:to>
                                        <p:strVal val="visible"/>
                                      </p:to>
                                    </p:set>
                                    <p:animEffect transition="in" filter="wipe(left)">
                                      <p:cBhvr>
                                        <p:cTn id="7" dur="1250"/>
                                        <p:tgtEl>
                                          <p:spTgt spid="327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2"/>
                                        </p:tgtEl>
                                        <p:attrNameLst>
                                          <p:attrName>style.visibility</p:attrName>
                                        </p:attrNameLst>
                                      </p:cBhvr>
                                      <p:to>
                                        <p:strVal val="visible"/>
                                      </p:to>
                                    </p:set>
                                    <p:animEffect transition="in" filter="wipe(left)">
                                      <p:cBhvr>
                                        <p:cTn id="12" dur="1250"/>
                                        <p:tgtEl>
                                          <p:spTgt spid="32772"/>
                                        </p:tgtEl>
                                      </p:cBhvr>
                                    </p:animEffect>
                                  </p:childTnLst>
                                  <p:subTnLst>
                                    <p:animClr clrSpc="rgb" dir="cw">
                                      <p:cBhvr override="childStyle">
                                        <p:cTn dur="1" fill="hold" display="0" masterRel="nextClick" afterEffect="1"/>
                                        <p:tgtEl>
                                          <p:spTgt spid="32772"/>
                                        </p:tgtEl>
                                        <p:attrNameLst>
                                          <p:attrName>ppt_c</p:attrName>
                                        </p:attrNameLst>
                                      </p:cBhvr>
                                      <p:to>
                                        <a:srgbClr val="969696"/>
                                      </p:to>
                                    </p:animClr>
                                  </p:subTnLst>
                                </p:cTn>
                              </p:par>
                              <p:par>
                                <p:cTn id="13" presetID="22" presetClass="entr" presetSubtype="8" fill="hold" grpId="0" nodeType="withEffect">
                                  <p:stCondLst>
                                    <p:cond delay="0"/>
                                  </p:stCondLst>
                                  <p:childTnLst>
                                    <p:set>
                                      <p:cBhvr>
                                        <p:cTn id="14" dur="1" fill="hold">
                                          <p:stCondLst>
                                            <p:cond delay="0"/>
                                          </p:stCondLst>
                                        </p:cTn>
                                        <p:tgtEl>
                                          <p:spTgt spid="32773"/>
                                        </p:tgtEl>
                                        <p:attrNameLst>
                                          <p:attrName>style.visibility</p:attrName>
                                        </p:attrNameLst>
                                      </p:cBhvr>
                                      <p:to>
                                        <p:strVal val="visible"/>
                                      </p:to>
                                    </p:set>
                                    <p:animEffect transition="in" filter="wipe(left)">
                                      <p:cBhvr>
                                        <p:cTn id="15" dur="1250"/>
                                        <p:tgtEl>
                                          <p:spTgt spid="32773"/>
                                        </p:tgtEl>
                                      </p:cBhvr>
                                    </p:animEffect>
                                  </p:childTnLst>
                                </p:cTn>
                              </p:par>
                              <p:par>
                                <p:cTn id="16" presetID="22" presetClass="entr" presetSubtype="8" fill="hold" nodeType="withEffect">
                                  <p:stCondLst>
                                    <p:cond delay="0"/>
                                  </p:stCondLst>
                                  <p:childTnLst>
                                    <p:set>
                                      <p:cBhvr>
                                        <p:cTn id="17" dur="1" fill="hold">
                                          <p:stCondLst>
                                            <p:cond delay="0"/>
                                          </p:stCondLst>
                                        </p:cTn>
                                        <p:tgtEl>
                                          <p:spTgt spid="32774"/>
                                        </p:tgtEl>
                                        <p:attrNameLst>
                                          <p:attrName>style.visibility</p:attrName>
                                        </p:attrNameLst>
                                      </p:cBhvr>
                                      <p:to>
                                        <p:strVal val="visible"/>
                                      </p:to>
                                    </p:set>
                                    <p:animEffect transition="in" filter="wipe(left)">
                                      <p:cBhvr>
                                        <p:cTn id="18" dur="1250"/>
                                        <p:tgtEl>
                                          <p:spTgt spid="3277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2775"/>
                                        </p:tgtEl>
                                        <p:attrNameLst>
                                          <p:attrName>style.visibility</p:attrName>
                                        </p:attrNameLst>
                                      </p:cBhvr>
                                      <p:to>
                                        <p:strVal val="visible"/>
                                      </p:to>
                                    </p:set>
                                    <p:animEffect transition="in" filter="wipe(left)">
                                      <p:cBhvr>
                                        <p:cTn id="23" dur="1250"/>
                                        <p:tgtEl>
                                          <p:spTgt spid="32775"/>
                                        </p:tgtEl>
                                      </p:cBhvr>
                                    </p:animEffect>
                                  </p:childTnLst>
                                  <p:subTnLst>
                                    <p:animClr clrSpc="rgb" dir="cw">
                                      <p:cBhvr override="childStyle">
                                        <p:cTn dur="1" fill="hold" display="0" masterRel="nextClick" afterEffect="1"/>
                                        <p:tgtEl>
                                          <p:spTgt spid="32775"/>
                                        </p:tgtEl>
                                        <p:attrNameLst>
                                          <p:attrName>ppt_c</p:attrName>
                                        </p:attrNameLst>
                                      </p:cBhvr>
                                      <p:to>
                                        <a:srgbClr val="969696"/>
                                      </p:to>
                                    </p:animClr>
                                  </p:subTnLst>
                                </p:cTn>
                              </p:par>
                              <p:par>
                                <p:cTn id="24" presetID="22" presetClass="entr" presetSubtype="8" fill="hold" grpId="0" nodeType="withEffect">
                                  <p:stCondLst>
                                    <p:cond delay="0"/>
                                  </p:stCondLst>
                                  <p:childTnLst>
                                    <p:set>
                                      <p:cBhvr>
                                        <p:cTn id="25" dur="1" fill="hold">
                                          <p:stCondLst>
                                            <p:cond delay="0"/>
                                          </p:stCondLst>
                                        </p:cTn>
                                        <p:tgtEl>
                                          <p:spTgt spid="32776"/>
                                        </p:tgtEl>
                                        <p:attrNameLst>
                                          <p:attrName>style.visibility</p:attrName>
                                        </p:attrNameLst>
                                      </p:cBhvr>
                                      <p:to>
                                        <p:strVal val="visible"/>
                                      </p:to>
                                    </p:set>
                                    <p:animEffect transition="in" filter="wipe(left)">
                                      <p:cBhvr>
                                        <p:cTn id="26" dur="1250"/>
                                        <p:tgtEl>
                                          <p:spTgt spid="32776"/>
                                        </p:tgtEl>
                                      </p:cBhvr>
                                    </p:animEffect>
                                  </p:childTnLst>
                                  <p:subTnLst>
                                    <p:animClr clrSpc="rgb" dir="cw">
                                      <p:cBhvr override="childStyle">
                                        <p:cTn dur="1" fill="hold" display="0" masterRel="nextClick" afterEffect="1"/>
                                        <p:tgtEl>
                                          <p:spTgt spid="32776"/>
                                        </p:tgtEl>
                                        <p:attrNameLst>
                                          <p:attrName>ppt_c</p:attrName>
                                        </p:attrNameLst>
                                      </p:cBhvr>
                                      <p:to>
                                        <a:srgbClr val="969696"/>
                                      </p:to>
                                    </p:animClr>
                                  </p:subTnLst>
                                </p:cTn>
                              </p:par>
                              <p:par>
                                <p:cTn id="27" presetID="22" presetClass="entr" presetSubtype="8" fill="hold" nodeType="withEffect">
                                  <p:stCondLst>
                                    <p:cond delay="0"/>
                                  </p:stCondLst>
                                  <p:childTnLst>
                                    <p:set>
                                      <p:cBhvr>
                                        <p:cTn id="28" dur="1" fill="hold">
                                          <p:stCondLst>
                                            <p:cond delay="0"/>
                                          </p:stCondLst>
                                        </p:cTn>
                                        <p:tgtEl>
                                          <p:spTgt spid="32777"/>
                                        </p:tgtEl>
                                        <p:attrNameLst>
                                          <p:attrName>style.visibility</p:attrName>
                                        </p:attrNameLst>
                                      </p:cBhvr>
                                      <p:to>
                                        <p:strVal val="visible"/>
                                      </p:to>
                                    </p:set>
                                    <p:animEffect transition="in" filter="wipe(left)">
                                      <p:cBhvr>
                                        <p:cTn id="29" dur="1250"/>
                                        <p:tgtEl>
                                          <p:spTgt spid="32777"/>
                                        </p:tgtEl>
                                      </p:cBhvr>
                                    </p:animEffect>
                                  </p:childTnLst>
                                  <p:subTnLst>
                                    <p:animClr clrSpc="rgb" dir="cw">
                                      <p:cBhvr override="childStyle">
                                        <p:cTn dur="1" fill="hold" display="0" masterRel="nextClick" afterEffect="1"/>
                                        <p:tgtEl>
                                          <p:spTgt spid="32777"/>
                                        </p:tgtEl>
                                        <p:attrNameLst>
                                          <p:attrName>ppt_c</p:attrName>
                                        </p:attrNameLst>
                                      </p:cBhvr>
                                      <p:to>
                                        <a:srgbClr val="969696"/>
                                      </p:to>
                                    </p:animClr>
                                  </p:sub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left)">
                                      <p:cBhvr>
                                        <p:cTn id="34" dur="1250"/>
                                        <p:tgtEl>
                                          <p:spTgt spid="24"/>
                                        </p:tgtEl>
                                      </p:cBhvr>
                                    </p:animEffect>
                                  </p:childTnLst>
                                  <p:subTnLst>
                                    <p:animClr clrSpc="rgb" dir="cw">
                                      <p:cBhvr override="childStyle">
                                        <p:cTn dur="1" fill="hold" display="0" masterRel="nextClick" afterEffect="1"/>
                                        <p:tgtEl>
                                          <p:spTgt spid="24"/>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2772" grpId="0"/>
      <p:bldP spid="32773" grpId="0"/>
      <p:bldP spid="32775" grpId="0"/>
      <p:bldP spid="3277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e 12"/>
          <p:cNvGrpSpPr>
            <a:grpSpLocks/>
          </p:cNvGrpSpPr>
          <p:nvPr/>
        </p:nvGrpSpPr>
        <p:grpSpPr bwMode="auto">
          <a:xfrm>
            <a:off x="-28575" y="0"/>
            <a:ext cx="9178925" cy="6165850"/>
            <a:chOff x="-28575" y="0"/>
            <a:chExt cx="9178924" cy="6165304"/>
          </a:xfrm>
        </p:grpSpPr>
        <p:sp>
          <p:nvSpPr>
            <p:cNvPr id="105" name="Rectangle 19"/>
            <p:cNvSpPr>
              <a:spLocks noChangeArrowheads="1"/>
            </p:cNvSpPr>
            <p:nvPr/>
          </p:nvSpPr>
          <p:spPr bwMode="auto">
            <a:xfrm>
              <a:off x="-28575" y="0"/>
              <a:ext cx="4640262" cy="2555649"/>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106" name="Rectangle 5"/>
            <p:cNvSpPr>
              <a:spLocks noChangeArrowheads="1"/>
            </p:cNvSpPr>
            <p:nvPr/>
          </p:nvSpPr>
          <p:spPr bwMode="auto">
            <a:xfrm>
              <a:off x="1851025" y="2555649"/>
              <a:ext cx="7299324" cy="180482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07" name="Rectangle 10"/>
            <p:cNvSpPr>
              <a:spLocks noChangeArrowheads="1"/>
            </p:cNvSpPr>
            <p:nvPr/>
          </p:nvSpPr>
          <p:spPr bwMode="auto">
            <a:xfrm>
              <a:off x="4611687" y="788918"/>
              <a:ext cx="2192337" cy="1766731"/>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4" name="Rectangle 11"/>
            <p:cNvSpPr>
              <a:spLocks noChangeArrowheads="1"/>
            </p:cNvSpPr>
            <p:nvPr/>
          </p:nvSpPr>
          <p:spPr bwMode="auto">
            <a:xfrm>
              <a:off x="0" y="755583"/>
              <a:ext cx="1858963" cy="3604894"/>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5" name="Rectangle 12"/>
            <p:cNvSpPr>
              <a:spLocks noChangeArrowheads="1"/>
            </p:cNvSpPr>
            <p:nvPr/>
          </p:nvSpPr>
          <p:spPr bwMode="auto">
            <a:xfrm>
              <a:off x="3995738" y="4360477"/>
              <a:ext cx="5153024" cy="1793716"/>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8" name="Rectangle 170"/>
            <p:cNvSpPr>
              <a:spLocks noChangeArrowheads="1"/>
            </p:cNvSpPr>
            <p:nvPr/>
          </p:nvSpPr>
          <p:spPr bwMode="auto">
            <a:xfrm>
              <a:off x="1858963" y="4360477"/>
              <a:ext cx="2136775" cy="180482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19" name="Rectangle 118"/>
            <p:cNvSpPr/>
            <p:nvPr/>
          </p:nvSpPr>
          <p:spPr>
            <a:xfrm>
              <a:off x="6804024" y="0"/>
              <a:ext cx="2346325" cy="25556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0" name="Rectangle 119"/>
            <p:cNvSpPr/>
            <p:nvPr/>
          </p:nvSpPr>
          <p:spPr>
            <a:xfrm>
              <a:off x="0" y="4360477"/>
              <a:ext cx="1858963" cy="180482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 name="Rectangle 11"/>
            <p:cNvSpPr/>
            <p:nvPr/>
          </p:nvSpPr>
          <p:spPr>
            <a:xfrm>
              <a:off x="4611687" y="0"/>
              <a:ext cx="2192337" cy="7889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15" name="Rectangle 14"/>
          <p:cNvSpPr/>
          <p:nvPr/>
        </p:nvSpPr>
        <p:spPr>
          <a:xfrm>
            <a:off x="1973263" y="2601913"/>
            <a:ext cx="6534150" cy="1570037"/>
          </a:xfrm>
          <a:prstGeom prst="rect">
            <a:avLst/>
          </a:prstGeom>
        </p:spPr>
        <p:txBody>
          <a:bodyPr>
            <a:spAutoFit/>
          </a:bodyPr>
          <a:lstStyle/>
          <a:p>
            <a:pPr>
              <a:defRPr/>
            </a:pPr>
            <a:r>
              <a:rPr lang="fr-FR" sz="4800" b="1" dirty="0">
                <a:solidFill>
                  <a:schemeClr val="bg1"/>
                </a:solidFill>
                <a:effectLst>
                  <a:outerShdw blurRad="38100" dist="38100" dir="2700000" algn="tl">
                    <a:srgbClr val="000000">
                      <a:alpha val="43137"/>
                    </a:srgbClr>
                  </a:outerShdw>
                </a:effectLst>
              </a:rPr>
              <a:t>LES OBLIGATIONS ADMINISTRATIVES</a:t>
            </a:r>
            <a:endParaRPr lang="fr-FR" sz="4800" dirty="0">
              <a:solidFill>
                <a:srgbClr val="000000"/>
              </a:solidFill>
            </a:endParaRPr>
          </a:p>
        </p:txBody>
      </p:sp>
      <p:sp>
        <p:nvSpPr>
          <p:cNvPr id="14" name="Rectangle 13"/>
          <p:cNvSpPr/>
          <p:nvPr/>
        </p:nvSpPr>
        <p:spPr>
          <a:xfrm>
            <a:off x="-20638" y="0"/>
            <a:ext cx="9164638" cy="6135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30725" name="Groupe 10"/>
          <p:cNvGrpSpPr>
            <a:grpSpLocks/>
          </p:cNvGrpSpPr>
          <p:nvPr/>
        </p:nvGrpSpPr>
        <p:grpSpPr bwMode="auto">
          <a:xfrm>
            <a:off x="-28575" y="6056313"/>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30728"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9"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0"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xit" presetSubtype="4" fill="hold" grpId="0" nodeType="afterEffect">
                                  <p:stCondLst>
                                    <p:cond delay="0"/>
                                  </p:stCondLst>
                                  <p:childTnLst>
                                    <p:animEffect transition="out" filter="wipe(down)">
                                      <p:cBhvr>
                                        <p:cTn id="6" dur="1600"/>
                                        <p:tgtEl>
                                          <p:spTgt spid="14"/>
                                        </p:tgtEl>
                                      </p:cBhvr>
                                    </p:animEffect>
                                    <p:set>
                                      <p:cBhvr>
                                        <p:cTn id="7" dur="1" fill="hold">
                                          <p:stCondLst>
                                            <p:cond delay="1599"/>
                                          </p:stCondLst>
                                        </p:cTn>
                                        <p:tgtEl>
                                          <p:spTgt spid="14"/>
                                        </p:tgtEl>
                                        <p:attrNameLst>
                                          <p:attrName>style.visibility</p:attrName>
                                        </p:attrNameLst>
                                      </p:cBhvr>
                                      <p:to>
                                        <p:strVal val="hidden"/>
                                      </p:to>
                                    </p:set>
                                  </p:childTnLst>
                                </p:cTn>
                              </p:par>
                            </p:childTnLst>
                          </p:cTn>
                        </p:par>
                        <p:par>
                          <p:cTn id="8" fill="hold" nodeType="afterGroup">
                            <p:stCondLst>
                              <p:cond delay="1600"/>
                            </p:stCondLst>
                            <p:childTnLst>
                              <p:par>
                                <p:cTn id="9" presetID="22" presetClass="entr" presetSubtype="1"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1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
          <p:cNvSpPr>
            <a:spLocks noChangeArrowheads="1"/>
          </p:cNvSpPr>
          <p:nvPr/>
        </p:nvSpPr>
        <p:spPr bwMode="auto">
          <a:xfrm>
            <a:off x="0" y="0"/>
            <a:ext cx="1858963" cy="6165850"/>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30275" y="0"/>
            <a:ext cx="8224838" cy="6127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34825" name="Groupe 11"/>
          <p:cNvGrpSpPr>
            <a:grpSpLocks/>
          </p:cNvGrpSpPr>
          <p:nvPr/>
        </p:nvGrpSpPr>
        <p:grpSpPr bwMode="auto">
          <a:xfrm>
            <a:off x="250825" y="3457575"/>
            <a:ext cx="8904288" cy="369888"/>
            <a:chOff x="-36512" y="3429000"/>
            <a:chExt cx="9144000" cy="369335"/>
          </a:xfrm>
        </p:grpSpPr>
        <p:sp>
          <p:nvSpPr>
            <p:cNvPr id="41" name="Rectangle 40"/>
            <p:cNvSpPr/>
            <p:nvPr/>
          </p:nvSpPr>
          <p:spPr>
            <a:xfrm>
              <a:off x="-36512" y="3429000"/>
              <a:ext cx="9144000" cy="36933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42" name="ZoneTexte 7"/>
            <p:cNvSpPr txBox="1"/>
            <p:nvPr/>
          </p:nvSpPr>
          <p:spPr>
            <a:xfrm>
              <a:off x="719918" y="3429000"/>
              <a:ext cx="6551923"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L’ASSURANCE RESPONSABILITÉ CIVILE</a:t>
              </a:r>
              <a:endParaRPr lang="fr-FR" b="1" kern="0" dirty="0">
                <a:solidFill>
                  <a:schemeClr val="bg1"/>
                </a:solidFill>
                <a:latin typeface="Calibri"/>
                <a:cs typeface="+mn-cs"/>
              </a:endParaRPr>
            </a:p>
          </p:txBody>
        </p:sp>
      </p:grpSp>
      <p:sp>
        <p:nvSpPr>
          <p:cNvPr id="34826" name="Rectangle 9"/>
          <p:cNvSpPr>
            <a:spLocks noChangeArrowheads="1"/>
          </p:cNvSpPr>
          <p:nvPr/>
        </p:nvSpPr>
        <p:spPr bwMode="auto">
          <a:xfrm>
            <a:off x="2825750" y="5300663"/>
            <a:ext cx="457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Ø"/>
            </a:pPr>
            <a:r>
              <a:rPr lang="fr-FR"/>
              <a:t>Demander des devis</a:t>
            </a:r>
          </a:p>
          <a:p>
            <a:pPr>
              <a:buFont typeface="Wingdings" pitchFamily="2" charset="2"/>
              <a:buChar char="Ø"/>
            </a:pPr>
            <a:r>
              <a:rPr lang="fr-FR"/>
              <a:t>Comparer à d’autres associations</a:t>
            </a:r>
          </a:p>
        </p:txBody>
      </p:sp>
      <p:sp>
        <p:nvSpPr>
          <p:cNvPr id="44" name="Espace réservé du contenu 2"/>
          <p:cNvSpPr txBox="1">
            <a:spLocks/>
          </p:cNvSpPr>
          <p:nvPr/>
        </p:nvSpPr>
        <p:spPr>
          <a:xfrm>
            <a:off x="1704975" y="4044950"/>
            <a:ext cx="7345363" cy="1036638"/>
          </a:xfrm>
          <a:prstGeom prst="rect">
            <a:avLst/>
          </a:prstGeom>
          <a:noFill/>
          <a:ln>
            <a:noFill/>
          </a:ln>
        </p:spPr>
        <p:txBody>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fr-FR"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fr-FR"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fr-FR"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fr-FR"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fr-FR" sz="2000" b="0" i="0" u="none" strike="noStrike" kern="1200" cap="none" spc="0" baseline="0">
                <a:solidFill>
                  <a:srgbClr val="000000"/>
                </a:solidFill>
                <a:uFillTx/>
                <a:latin typeface="Calibri"/>
              </a:defRPr>
            </a:lvl5pPr>
          </a:lstStyle>
          <a:p>
            <a:pPr marL="0" indent="0">
              <a:buFont typeface="Arial" pitchFamily="34"/>
              <a:buNone/>
              <a:defRPr/>
            </a:pPr>
            <a:r>
              <a:rPr sz="1800" b="1" dirty="0" smtClean="0">
                <a:cs typeface="+mn-cs"/>
              </a:rPr>
              <a:t>Pourquoi ?</a:t>
            </a:r>
          </a:p>
          <a:p>
            <a:pPr>
              <a:buFont typeface="Wingdings" pitchFamily="2" charset="2"/>
              <a:buChar char="§"/>
              <a:defRPr/>
            </a:pPr>
            <a:r>
              <a:rPr sz="1800" dirty="0" smtClean="0">
                <a:cs typeface="+mn-cs"/>
              </a:rPr>
              <a:t>Couvrir les activités des adhérents</a:t>
            </a:r>
          </a:p>
          <a:p>
            <a:pPr>
              <a:buFont typeface="Wingdings" pitchFamily="2" charset="2"/>
              <a:buChar char="§"/>
              <a:defRPr/>
            </a:pPr>
            <a:r>
              <a:rPr sz="1800" dirty="0" smtClean="0">
                <a:cs typeface="+mn-cs"/>
              </a:rPr>
              <a:t>Couvrir la responsabilité des dirigeants</a:t>
            </a:r>
          </a:p>
        </p:txBody>
      </p:sp>
      <p:grpSp>
        <p:nvGrpSpPr>
          <p:cNvPr id="34828" name="Groupe 5"/>
          <p:cNvGrpSpPr>
            <a:grpSpLocks/>
          </p:cNvGrpSpPr>
          <p:nvPr/>
        </p:nvGrpSpPr>
        <p:grpSpPr bwMode="auto">
          <a:xfrm>
            <a:off x="241300" y="346075"/>
            <a:ext cx="8902700" cy="368300"/>
            <a:chOff x="251520" y="290513"/>
            <a:chExt cx="8867080" cy="368300"/>
          </a:xfrm>
        </p:grpSpPr>
        <p:sp>
          <p:nvSpPr>
            <p:cNvPr id="39" name="Rectangle 38"/>
            <p:cNvSpPr/>
            <p:nvPr/>
          </p:nvSpPr>
          <p:spPr>
            <a:xfrm>
              <a:off x="251520" y="290513"/>
              <a:ext cx="8867080" cy="3683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45" name="ZoneTexte 7"/>
            <p:cNvSpPr txBox="1"/>
            <p:nvPr/>
          </p:nvSpPr>
          <p:spPr>
            <a:xfrm>
              <a:off x="970943" y="290513"/>
              <a:ext cx="6553859" cy="368300"/>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L’INSCRIPTION À L’INSEE</a:t>
              </a:r>
              <a:r>
                <a:rPr lang="fr-FR" b="1" kern="0" dirty="0">
                  <a:solidFill>
                    <a:schemeClr val="bg1"/>
                  </a:solidFill>
                  <a:latin typeface="Calibri"/>
                  <a:cs typeface="+mn-cs"/>
                </a:rPr>
                <a:t> </a:t>
              </a:r>
            </a:p>
          </p:txBody>
        </p:sp>
      </p:grpSp>
      <p:grpSp>
        <p:nvGrpSpPr>
          <p:cNvPr id="31752" name="Groupe 10"/>
          <p:cNvGrpSpPr>
            <a:grpSpLocks/>
          </p:cNvGrpSpPr>
          <p:nvPr/>
        </p:nvGrpSpPr>
        <p:grpSpPr bwMode="auto">
          <a:xfrm>
            <a:off x="-28575" y="6056313"/>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31756"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7"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8"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30" name="Espace réservé du contenu 2"/>
          <p:cNvSpPr txBox="1">
            <a:spLocks noGrp="1"/>
          </p:cNvSpPr>
          <p:nvPr>
            <p:ph idx="1"/>
          </p:nvPr>
        </p:nvSpPr>
        <p:spPr>
          <a:xfrm>
            <a:off x="1666875" y="933450"/>
            <a:ext cx="7489825" cy="2305050"/>
          </a:xfrm>
        </p:spPr>
        <p:txBody>
          <a:bodyPr/>
          <a:lstStyle/>
          <a:p>
            <a:pPr eaLnBrk="1" hangingPunct="1">
              <a:buFont typeface="Wingdings" pitchFamily="2" charset="2"/>
              <a:buChar char="§"/>
            </a:pPr>
            <a:r>
              <a:rPr sz="1800" smtClean="0">
                <a:latin typeface="Calibri" pitchFamily="34" charset="0"/>
              </a:rPr>
              <a:t>Obligation d’un numéro SIRET</a:t>
            </a:r>
          </a:p>
          <a:p>
            <a:pPr eaLnBrk="1" hangingPunct="1">
              <a:buFont typeface="Wingdings" pitchFamily="2" charset="2"/>
              <a:buChar char="§"/>
            </a:pPr>
            <a:r>
              <a:rPr sz="1800" smtClean="0">
                <a:latin typeface="Calibri" pitchFamily="34" charset="0"/>
              </a:rPr>
              <a:t>Où le demander :</a:t>
            </a:r>
          </a:p>
          <a:p>
            <a:pPr lvl="1" eaLnBrk="1" hangingPunct="1">
              <a:buFont typeface="Wingdings" pitchFamily="2" charset="2"/>
              <a:buChar char="§"/>
            </a:pPr>
            <a:r>
              <a:rPr sz="1800" smtClean="0">
                <a:latin typeface="Calibri" pitchFamily="34" charset="0"/>
              </a:rPr>
              <a:t>- Direction Générale de l’INSEE</a:t>
            </a:r>
            <a:br>
              <a:rPr sz="1800" smtClean="0">
                <a:latin typeface="Calibri" pitchFamily="34" charset="0"/>
              </a:rPr>
            </a:br>
            <a:r>
              <a:rPr sz="1800" smtClean="0">
                <a:latin typeface="Calibri" pitchFamily="34" charset="0"/>
              </a:rPr>
              <a:t>	</a:t>
            </a:r>
            <a:r>
              <a:rPr sz="1800" i="1" smtClean="0">
                <a:latin typeface="Calibri" pitchFamily="34" charset="0"/>
              </a:rPr>
              <a:t>17, rue Menpenti</a:t>
            </a:r>
            <a:br>
              <a:rPr sz="1800" i="1" smtClean="0">
                <a:latin typeface="Calibri" pitchFamily="34" charset="0"/>
              </a:rPr>
            </a:br>
            <a:r>
              <a:rPr sz="1800" i="1" smtClean="0">
                <a:latin typeface="Calibri" pitchFamily="34" charset="0"/>
              </a:rPr>
              <a:t>	13887 Marseille Cedex 10</a:t>
            </a:r>
            <a:br>
              <a:rPr sz="1800" i="1" smtClean="0">
                <a:latin typeface="Calibri" pitchFamily="34" charset="0"/>
              </a:rPr>
            </a:br>
            <a:r>
              <a:rPr sz="1800" i="1" smtClean="0">
                <a:latin typeface="Calibri" pitchFamily="34" charset="0"/>
              </a:rPr>
              <a:t>	04 91 17 57 57</a:t>
            </a:r>
            <a:br>
              <a:rPr sz="1800" i="1" smtClean="0">
                <a:latin typeface="Calibri" pitchFamily="34" charset="0"/>
              </a:rPr>
            </a:br>
            <a:r>
              <a:rPr sz="1800" smtClean="0">
                <a:latin typeface="Calibri" pitchFamily="34" charset="0"/>
              </a:rPr>
              <a:t>- Avec  les statuts et la copie de la publication au Journal Officiel</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4828"/>
                                        </p:tgtEl>
                                        <p:attrNameLst>
                                          <p:attrName>style.visibility</p:attrName>
                                        </p:attrNameLst>
                                      </p:cBhvr>
                                      <p:to>
                                        <p:strVal val="visible"/>
                                      </p:to>
                                    </p:set>
                                    <p:animEffect transition="in" filter="wipe(left)">
                                      <p:cBhvr>
                                        <p:cTn id="7" dur="1250"/>
                                        <p:tgtEl>
                                          <p:spTgt spid="348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
                                            <p:txEl>
                                              <p:pRg st="0" end="0"/>
                                            </p:txEl>
                                          </p:spTgt>
                                        </p:tgtEl>
                                        <p:attrNameLst>
                                          <p:attrName>style.visibility</p:attrName>
                                        </p:attrNameLst>
                                      </p:cBhvr>
                                      <p:to>
                                        <p:strVal val="visible"/>
                                      </p:to>
                                    </p:set>
                                    <p:animEffect transition="in" filter="wipe(left)">
                                      <p:cBhvr>
                                        <p:cTn id="12" dur="1250"/>
                                        <p:tgtEl>
                                          <p:spTgt spid="30">
                                            <p:txEl>
                                              <p:pRg st="0" end="0"/>
                                            </p:txEl>
                                          </p:spTgt>
                                        </p:tgtEl>
                                      </p:cBhvr>
                                    </p:animEffect>
                                  </p:childTnLst>
                                  <p:subTnLst>
                                    <p:animClr clrSpc="rgb" dir="cw">
                                      <p:cBhvr override="childStyle">
                                        <p:cTn dur="1" fill="hold" display="0" masterRel="nextClick" afterEffect="1"/>
                                        <p:tgtEl>
                                          <p:spTgt spid="30">
                                            <p:txEl>
                                              <p:pRg st="0" end="0"/>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
                                            <p:txEl>
                                              <p:pRg st="1" end="1"/>
                                            </p:txEl>
                                          </p:spTgt>
                                        </p:tgtEl>
                                        <p:attrNameLst>
                                          <p:attrName>style.visibility</p:attrName>
                                        </p:attrNameLst>
                                      </p:cBhvr>
                                      <p:to>
                                        <p:strVal val="visible"/>
                                      </p:to>
                                    </p:set>
                                    <p:animEffect transition="in" filter="wipe(left)">
                                      <p:cBhvr>
                                        <p:cTn id="17" dur="1250"/>
                                        <p:tgtEl>
                                          <p:spTgt spid="30">
                                            <p:txEl>
                                              <p:pRg st="1" end="1"/>
                                            </p:txEl>
                                          </p:spTgt>
                                        </p:tgtEl>
                                      </p:cBhvr>
                                    </p:animEffect>
                                  </p:childTnLst>
                                  <p:subTnLst>
                                    <p:animClr clrSpc="rgb" dir="cw">
                                      <p:cBhvr override="childStyle">
                                        <p:cTn dur="1" fill="hold" display="0" masterRel="nextClick" afterEffect="1"/>
                                        <p:tgtEl>
                                          <p:spTgt spid="30">
                                            <p:txEl>
                                              <p:pRg st="1" end="1"/>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
                                            <p:txEl>
                                              <p:pRg st="2" end="2"/>
                                            </p:txEl>
                                          </p:spTgt>
                                        </p:tgtEl>
                                        <p:attrNameLst>
                                          <p:attrName>style.visibility</p:attrName>
                                        </p:attrNameLst>
                                      </p:cBhvr>
                                      <p:to>
                                        <p:strVal val="visible"/>
                                      </p:to>
                                    </p:set>
                                    <p:animEffect transition="in" filter="wipe(left)">
                                      <p:cBhvr>
                                        <p:cTn id="22" dur="1250"/>
                                        <p:tgtEl>
                                          <p:spTgt spid="30">
                                            <p:txEl>
                                              <p:pRg st="2" end="2"/>
                                            </p:txEl>
                                          </p:spTgt>
                                        </p:tgtEl>
                                      </p:cBhvr>
                                    </p:animEffect>
                                  </p:childTnLst>
                                  <p:subTnLst>
                                    <p:animClr clrSpc="rgb" dir="cw">
                                      <p:cBhvr override="childStyle">
                                        <p:cTn dur="1" fill="hold" display="0" masterRel="nextClick" afterEffect="1"/>
                                        <p:tgtEl>
                                          <p:spTgt spid="30">
                                            <p:txEl>
                                              <p:pRg st="2" end="2"/>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4825"/>
                                        </p:tgtEl>
                                        <p:attrNameLst>
                                          <p:attrName>style.visibility</p:attrName>
                                        </p:attrNameLst>
                                      </p:cBhvr>
                                      <p:to>
                                        <p:strVal val="visible"/>
                                      </p:to>
                                    </p:set>
                                    <p:animEffect transition="in" filter="wipe(left)">
                                      <p:cBhvr>
                                        <p:cTn id="27" dur="1250"/>
                                        <p:tgtEl>
                                          <p:spTgt spid="3482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4">
                                            <p:txEl>
                                              <p:pRg st="0" end="0"/>
                                            </p:txEl>
                                          </p:spTgt>
                                        </p:tgtEl>
                                        <p:attrNameLst>
                                          <p:attrName>style.visibility</p:attrName>
                                        </p:attrNameLst>
                                      </p:cBhvr>
                                      <p:to>
                                        <p:strVal val="visible"/>
                                      </p:to>
                                    </p:set>
                                    <p:animEffect transition="in" filter="wipe(left)">
                                      <p:cBhvr>
                                        <p:cTn id="32" dur="1250"/>
                                        <p:tgtEl>
                                          <p:spTgt spid="44">
                                            <p:txEl>
                                              <p:pRg st="0" end="0"/>
                                            </p:txEl>
                                          </p:spTgt>
                                        </p:tgtEl>
                                      </p:cBhvr>
                                    </p:animEffect>
                                  </p:childTnLst>
                                  <p:subTnLst>
                                    <p:animClr clrSpc="rgb" dir="cw">
                                      <p:cBhvr override="childStyle">
                                        <p:cTn dur="1" fill="hold" display="0" masterRel="nextClick" afterEffect="1"/>
                                        <p:tgtEl>
                                          <p:spTgt spid="44">
                                            <p:txEl>
                                              <p:pRg st="0" end="0"/>
                                            </p:txEl>
                                          </p:spTgt>
                                        </p:tgtEl>
                                        <p:attrNameLst>
                                          <p:attrName>ppt_c</p:attrName>
                                        </p:attrNameLst>
                                      </p:cBhvr>
                                      <p:to>
                                        <a:srgbClr val="969696"/>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4">
                                            <p:txEl>
                                              <p:pRg st="1" end="1"/>
                                            </p:txEl>
                                          </p:spTgt>
                                        </p:tgtEl>
                                        <p:attrNameLst>
                                          <p:attrName>style.visibility</p:attrName>
                                        </p:attrNameLst>
                                      </p:cBhvr>
                                      <p:to>
                                        <p:strVal val="visible"/>
                                      </p:to>
                                    </p:set>
                                    <p:animEffect transition="in" filter="wipe(left)">
                                      <p:cBhvr>
                                        <p:cTn id="37" dur="1250"/>
                                        <p:tgtEl>
                                          <p:spTgt spid="44">
                                            <p:txEl>
                                              <p:pRg st="1" end="1"/>
                                            </p:txEl>
                                          </p:spTgt>
                                        </p:tgtEl>
                                      </p:cBhvr>
                                    </p:animEffect>
                                  </p:childTnLst>
                                  <p:subTnLst>
                                    <p:animClr clrSpc="rgb" dir="cw">
                                      <p:cBhvr override="childStyle">
                                        <p:cTn dur="1" fill="hold" display="0" masterRel="nextClick" afterEffect="1"/>
                                        <p:tgtEl>
                                          <p:spTgt spid="44">
                                            <p:txEl>
                                              <p:pRg st="1" end="1"/>
                                            </p:txEl>
                                          </p:spTgt>
                                        </p:tgtEl>
                                        <p:attrNameLst>
                                          <p:attrName>ppt_c</p:attrName>
                                        </p:attrNameLst>
                                      </p:cBhvr>
                                      <p:to>
                                        <a:srgbClr val="969696"/>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4">
                                            <p:txEl>
                                              <p:pRg st="2" end="2"/>
                                            </p:txEl>
                                          </p:spTgt>
                                        </p:tgtEl>
                                        <p:attrNameLst>
                                          <p:attrName>style.visibility</p:attrName>
                                        </p:attrNameLst>
                                      </p:cBhvr>
                                      <p:to>
                                        <p:strVal val="visible"/>
                                      </p:to>
                                    </p:set>
                                    <p:animEffect transition="in" filter="wipe(left)">
                                      <p:cBhvr>
                                        <p:cTn id="42" dur="1250"/>
                                        <p:tgtEl>
                                          <p:spTgt spid="44">
                                            <p:txEl>
                                              <p:pRg st="2" end="2"/>
                                            </p:txEl>
                                          </p:spTgt>
                                        </p:tgtEl>
                                      </p:cBhvr>
                                    </p:animEffect>
                                  </p:childTnLst>
                                  <p:subTnLst>
                                    <p:animClr clrSpc="rgb" dir="cw">
                                      <p:cBhvr override="childStyle">
                                        <p:cTn dur="1" fill="hold" display="0" masterRel="nextClick" afterEffect="1"/>
                                        <p:tgtEl>
                                          <p:spTgt spid="44">
                                            <p:txEl>
                                              <p:pRg st="2" end="2"/>
                                            </p:txEl>
                                          </p:spTgt>
                                        </p:tgtEl>
                                        <p:attrNameLst>
                                          <p:attrName>ppt_c</p:attrName>
                                        </p:attrNameLst>
                                      </p:cBhvr>
                                      <p:to>
                                        <a:srgbClr val="969696"/>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4826">
                                            <p:txEl>
                                              <p:pRg st="0" end="0"/>
                                            </p:txEl>
                                          </p:spTgt>
                                        </p:tgtEl>
                                        <p:attrNameLst>
                                          <p:attrName>style.visibility</p:attrName>
                                        </p:attrNameLst>
                                      </p:cBhvr>
                                      <p:to>
                                        <p:strVal val="visible"/>
                                      </p:to>
                                    </p:set>
                                    <p:animEffect transition="in" filter="wipe(left)">
                                      <p:cBhvr>
                                        <p:cTn id="47" dur="1250"/>
                                        <p:tgtEl>
                                          <p:spTgt spid="34826">
                                            <p:txEl>
                                              <p:pRg st="0" end="0"/>
                                            </p:txEl>
                                          </p:spTgt>
                                        </p:tgtEl>
                                      </p:cBhvr>
                                    </p:animEffect>
                                  </p:childTnLst>
                                  <p:subTnLst>
                                    <p:animClr clrSpc="rgb" dir="cw">
                                      <p:cBhvr override="childStyle">
                                        <p:cTn dur="1" fill="hold" display="0" masterRel="nextClick" afterEffect="1"/>
                                        <p:tgtEl>
                                          <p:spTgt spid="34826">
                                            <p:txEl>
                                              <p:pRg st="0" end="0"/>
                                            </p:txEl>
                                          </p:spTgt>
                                        </p:tgtEl>
                                        <p:attrNameLst>
                                          <p:attrName>ppt_c</p:attrName>
                                        </p:attrNameLst>
                                      </p:cBhvr>
                                      <p:to>
                                        <a:srgbClr val="969696"/>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4826">
                                            <p:txEl>
                                              <p:pRg st="1" end="1"/>
                                            </p:txEl>
                                          </p:spTgt>
                                        </p:tgtEl>
                                        <p:attrNameLst>
                                          <p:attrName>style.visibility</p:attrName>
                                        </p:attrNameLst>
                                      </p:cBhvr>
                                      <p:to>
                                        <p:strVal val="visible"/>
                                      </p:to>
                                    </p:set>
                                    <p:animEffect transition="in" filter="wipe(left)">
                                      <p:cBhvr>
                                        <p:cTn id="52" dur="1250"/>
                                        <p:tgtEl>
                                          <p:spTgt spid="34826">
                                            <p:txEl>
                                              <p:pRg st="1" end="1"/>
                                            </p:txEl>
                                          </p:spTgt>
                                        </p:tgtEl>
                                      </p:cBhvr>
                                    </p:animEffect>
                                  </p:childTnLst>
                                  <p:subTnLst>
                                    <p:animClr clrSpc="rgb" dir="cw">
                                      <p:cBhvr override="childStyle">
                                        <p:cTn dur="1" fill="hold" display="0" masterRel="nextClick" afterEffect="1"/>
                                        <p:tgtEl>
                                          <p:spTgt spid="34826">
                                            <p:txEl>
                                              <p:pRg st="1" end="1"/>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6" grpId="0" build="p"/>
      <p:bldP spid="44" grpId="0" build="p"/>
      <p:bldP spid="30"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
          <p:cNvSpPr>
            <a:spLocks noChangeArrowheads="1"/>
          </p:cNvSpPr>
          <p:nvPr/>
        </p:nvSpPr>
        <p:spPr bwMode="auto">
          <a:xfrm>
            <a:off x="0" y="0"/>
            <a:ext cx="1858963" cy="6165850"/>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27100" y="0"/>
            <a:ext cx="8216900" cy="6116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32772" name="Groupe 10"/>
          <p:cNvGrpSpPr>
            <a:grpSpLocks/>
          </p:cNvGrpSpPr>
          <p:nvPr/>
        </p:nvGrpSpPr>
        <p:grpSpPr bwMode="auto">
          <a:xfrm>
            <a:off x="-12700" y="6059488"/>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32783"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4"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85"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30" name="Espace réservé du contenu 2"/>
          <p:cNvSpPr txBox="1">
            <a:spLocks noGrp="1"/>
          </p:cNvSpPr>
          <p:nvPr>
            <p:ph idx="1"/>
          </p:nvPr>
        </p:nvSpPr>
        <p:spPr>
          <a:xfrm>
            <a:off x="1692275" y="927100"/>
            <a:ext cx="7343775" cy="2376488"/>
          </a:xfrm>
        </p:spPr>
        <p:txBody>
          <a:bodyPr/>
          <a:lstStyle/>
          <a:p>
            <a:pPr eaLnBrk="1" hangingPunct="1">
              <a:buFont typeface="Wingdings" pitchFamily="2" charset="2"/>
              <a:buChar char="§"/>
            </a:pPr>
            <a:r>
              <a:rPr sz="1800" smtClean="0">
                <a:latin typeface="Calibri" pitchFamily="34" charset="0"/>
              </a:rPr>
              <a:t> Obligatoire pour les réunions de bureau, de Conseil d’administration et les Assemblées</a:t>
            </a:r>
          </a:p>
          <a:p>
            <a:pPr eaLnBrk="1" hangingPunct="1">
              <a:buFont typeface="Wingdings" pitchFamily="2" charset="2"/>
              <a:buChar char="§"/>
            </a:pPr>
            <a:r>
              <a:rPr sz="1800" smtClean="0">
                <a:latin typeface="Calibri" pitchFamily="34" charset="0"/>
              </a:rPr>
              <a:t> Contenu </a:t>
            </a:r>
            <a:r>
              <a:rPr sz="1800" i="1" smtClean="0">
                <a:latin typeface="Calibri" pitchFamily="34" charset="0"/>
              </a:rPr>
              <a:t>: lieu et heures,</a:t>
            </a:r>
            <a:br>
              <a:rPr sz="1800" i="1" smtClean="0">
                <a:latin typeface="Calibri" pitchFamily="34" charset="0"/>
              </a:rPr>
            </a:br>
            <a:r>
              <a:rPr sz="1800" i="1" smtClean="0">
                <a:latin typeface="Calibri" pitchFamily="34" charset="0"/>
              </a:rPr>
              <a:t>	membres présents</a:t>
            </a:r>
            <a:br>
              <a:rPr sz="1800" i="1" smtClean="0">
                <a:latin typeface="Calibri" pitchFamily="34" charset="0"/>
              </a:rPr>
            </a:br>
            <a:r>
              <a:rPr sz="1800" i="1" smtClean="0">
                <a:latin typeface="Calibri" pitchFamily="34" charset="0"/>
              </a:rPr>
              <a:t>	ordre du jour, décisions prises</a:t>
            </a:r>
          </a:p>
          <a:p>
            <a:pPr eaLnBrk="1" hangingPunct="1">
              <a:buFont typeface="Wingdings" pitchFamily="2" charset="2"/>
              <a:buChar char="§"/>
            </a:pPr>
            <a:r>
              <a:rPr sz="1800" smtClean="0">
                <a:latin typeface="Calibri" pitchFamily="34" charset="0"/>
              </a:rPr>
              <a:t>Signé par le Président et le Secrétaire</a:t>
            </a:r>
          </a:p>
          <a:p>
            <a:pPr eaLnBrk="1" hangingPunct="1">
              <a:buFont typeface="Wingdings" pitchFamily="2" charset="2"/>
              <a:buChar char="§"/>
            </a:pPr>
            <a:r>
              <a:rPr sz="1800" smtClean="0">
                <a:latin typeface="Calibri" pitchFamily="34" charset="0"/>
              </a:rPr>
              <a:t>Transcrit ou collé sur le registre</a:t>
            </a:r>
          </a:p>
        </p:txBody>
      </p:sp>
      <p:grpSp>
        <p:nvGrpSpPr>
          <p:cNvPr id="31" name="Groupe 4"/>
          <p:cNvGrpSpPr>
            <a:grpSpLocks/>
          </p:cNvGrpSpPr>
          <p:nvPr/>
        </p:nvGrpSpPr>
        <p:grpSpPr bwMode="auto">
          <a:xfrm>
            <a:off x="238125" y="333375"/>
            <a:ext cx="8856663" cy="368300"/>
            <a:chOff x="-36512" y="3429000"/>
            <a:chExt cx="9144000" cy="369335"/>
          </a:xfrm>
        </p:grpSpPr>
        <p:sp>
          <p:nvSpPr>
            <p:cNvPr id="32" name="Rectangle 31"/>
            <p:cNvSpPr/>
            <p:nvPr/>
          </p:nvSpPr>
          <p:spPr>
            <a:xfrm>
              <a:off x="-36512" y="3429000"/>
              <a:ext cx="9144000" cy="36933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33" name="ZoneTexte 7"/>
            <p:cNvSpPr txBox="1"/>
            <p:nvPr/>
          </p:nvSpPr>
          <p:spPr>
            <a:xfrm>
              <a:off x="719069" y="3429000"/>
              <a:ext cx="6552735"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LES COMPTES-RENDUS DE RÉUNION</a:t>
              </a:r>
              <a:endParaRPr lang="fr-FR" b="1" kern="0" dirty="0">
                <a:solidFill>
                  <a:schemeClr val="bg1"/>
                </a:solidFill>
                <a:latin typeface="Calibri"/>
                <a:cs typeface="+mn-cs"/>
              </a:endParaRPr>
            </a:p>
          </p:txBody>
        </p:sp>
      </p:grpSp>
      <p:grpSp>
        <p:nvGrpSpPr>
          <p:cNvPr id="34" name="Groupe 8"/>
          <p:cNvGrpSpPr>
            <a:grpSpLocks/>
          </p:cNvGrpSpPr>
          <p:nvPr/>
        </p:nvGrpSpPr>
        <p:grpSpPr bwMode="auto">
          <a:xfrm>
            <a:off x="282575" y="3498850"/>
            <a:ext cx="8856663" cy="368300"/>
            <a:chOff x="-36512" y="3429000"/>
            <a:chExt cx="9144000" cy="369335"/>
          </a:xfrm>
        </p:grpSpPr>
        <p:sp>
          <p:nvSpPr>
            <p:cNvPr id="35" name="Rectangle 34"/>
            <p:cNvSpPr/>
            <p:nvPr/>
          </p:nvSpPr>
          <p:spPr>
            <a:xfrm>
              <a:off x="-36512" y="3429000"/>
              <a:ext cx="9144000" cy="36933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36" name="ZoneTexte 7"/>
            <p:cNvSpPr txBox="1"/>
            <p:nvPr/>
          </p:nvSpPr>
          <p:spPr>
            <a:xfrm>
              <a:off x="719069" y="3429000"/>
              <a:ext cx="6552735"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LE REGISTRE DE L’ASSOCIATION</a:t>
              </a:r>
              <a:endParaRPr lang="fr-FR" b="1" kern="0" dirty="0">
                <a:solidFill>
                  <a:schemeClr val="bg1"/>
                </a:solidFill>
                <a:latin typeface="Calibri"/>
                <a:cs typeface="+mn-cs"/>
              </a:endParaRPr>
            </a:p>
          </p:txBody>
        </p:sp>
      </p:grpSp>
      <p:sp>
        <p:nvSpPr>
          <p:cNvPr id="37" name="Espace réservé du contenu 2"/>
          <p:cNvSpPr txBox="1">
            <a:spLocks/>
          </p:cNvSpPr>
          <p:nvPr/>
        </p:nvSpPr>
        <p:spPr bwMode="auto">
          <a:xfrm>
            <a:off x="1692275" y="4092575"/>
            <a:ext cx="720725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ts val="800"/>
              </a:spcBef>
              <a:buSzPct val="100000"/>
              <a:buFont typeface="Wingdings" pitchFamily="2" charset="2"/>
              <a:buChar char="§"/>
            </a:pPr>
            <a:r>
              <a:rPr lang="fr-FR">
                <a:solidFill>
                  <a:srgbClr val="000000"/>
                </a:solidFill>
              </a:rPr>
              <a:t>Une obligation légale (sanctions pénales)</a:t>
            </a:r>
          </a:p>
          <a:p>
            <a:pPr eaLnBrk="1" hangingPunct="1">
              <a:spcBef>
                <a:spcPts val="800"/>
              </a:spcBef>
              <a:buSzPct val="100000"/>
              <a:buFont typeface="Wingdings" pitchFamily="2" charset="2"/>
              <a:buChar char="§"/>
            </a:pPr>
            <a:r>
              <a:rPr lang="fr-FR">
                <a:solidFill>
                  <a:srgbClr val="000000"/>
                </a:solidFill>
              </a:rPr>
              <a:t>Coté et paraphé par le Président</a:t>
            </a:r>
          </a:p>
          <a:p>
            <a:pPr eaLnBrk="1" hangingPunct="1">
              <a:spcBef>
                <a:spcPts val="800"/>
              </a:spcBef>
              <a:buSzPct val="100000"/>
              <a:buFont typeface="Wingdings" pitchFamily="2" charset="2"/>
              <a:buChar char="§"/>
            </a:pPr>
            <a:r>
              <a:rPr lang="fr-FR">
                <a:solidFill>
                  <a:srgbClr val="000000"/>
                </a:solidFill>
              </a:rPr>
              <a:t>Coordonnées de l’Association</a:t>
            </a:r>
          </a:p>
          <a:p>
            <a:pPr eaLnBrk="1" hangingPunct="1">
              <a:spcBef>
                <a:spcPts val="800"/>
              </a:spcBef>
              <a:buSzPct val="100000"/>
              <a:buFont typeface="Wingdings" pitchFamily="2" charset="2"/>
              <a:buChar char="§"/>
            </a:pPr>
            <a:r>
              <a:rPr lang="fr-FR">
                <a:solidFill>
                  <a:srgbClr val="000000"/>
                </a:solidFill>
              </a:rPr>
              <a:t>Transcription des réunions et des décisions</a:t>
            </a:r>
          </a:p>
          <a:p>
            <a:pPr eaLnBrk="1" hangingPunct="1">
              <a:spcBef>
                <a:spcPts val="800"/>
              </a:spcBef>
              <a:buSzPct val="100000"/>
              <a:buFont typeface="Wingdings" pitchFamily="2" charset="2"/>
              <a:buChar char="§"/>
            </a:pPr>
            <a:r>
              <a:rPr lang="fr-FR">
                <a:solidFill>
                  <a:srgbClr val="000000"/>
                </a:solidFill>
              </a:rPr>
              <a:t>Mention de toutes les modifications importantes : siège, dirigeants,…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250"/>
                                        <p:tgtEl>
                                          <p:spTgt spid="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
                                            <p:txEl>
                                              <p:pRg st="0" end="0"/>
                                            </p:txEl>
                                          </p:spTgt>
                                        </p:tgtEl>
                                        <p:attrNameLst>
                                          <p:attrName>style.visibility</p:attrName>
                                        </p:attrNameLst>
                                      </p:cBhvr>
                                      <p:to>
                                        <p:strVal val="visible"/>
                                      </p:to>
                                    </p:set>
                                    <p:animEffect transition="in" filter="wipe(left)">
                                      <p:cBhvr>
                                        <p:cTn id="12" dur="1250"/>
                                        <p:tgtEl>
                                          <p:spTgt spid="30">
                                            <p:txEl>
                                              <p:pRg st="0" end="0"/>
                                            </p:txEl>
                                          </p:spTgt>
                                        </p:tgtEl>
                                      </p:cBhvr>
                                    </p:animEffect>
                                  </p:childTnLst>
                                  <p:subTnLst>
                                    <p:animClr clrSpc="rgb" dir="cw">
                                      <p:cBhvr override="childStyle">
                                        <p:cTn dur="1" fill="hold" display="0" masterRel="nextClick" afterEffect="1"/>
                                        <p:tgtEl>
                                          <p:spTgt spid="30">
                                            <p:txEl>
                                              <p:pRg st="0" end="0"/>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
                                            <p:txEl>
                                              <p:pRg st="1" end="1"/>
                                            </p:txEl>
                                          </p:spTgt>
                                        </p:tgtEl>
                                        <p:attrNameLst>
                                          <p:attrName>style.visibility</p:attrName>
                                        </p:attrNameLst>
                                      </p:cBhvr>
                                      <p:to>
                                        <p:strVal val="visible"/>
                                      </p:to>
                                    </p:set>
                                    <p:animEffect transition="in" filter="wipe(left)">
                                      <p:cBhvr>
                                        <p:cTn id="17" dur="1250"/>
                                        <p:tgtEl>
                                          <p:spTgt spid="30">
                                            <p:txEl>
                                              <p:pRg st="1" end="1"/>
                                            </p:txEl>
                                          </p:spTgt>
                                        </p:tgtEl>
                                      </p:cBhvr>
                                    </p:animEffect>
                                  </p:childTnLst>
                                  <p:subTnLst>
                                    <p:animClr clrSpc="rgb" dir="cw">
                                      <p:cBhvr override="childStyle">
                                        <p:cTn dur="1" fill="hold" display="0" masterRel="nextClick" afterEffect="1"/>
                                        <p:tgtEl>
                                          <p:spTgt spid="30">
                                            <p:txEl>
                                              <p:pRg st="1" end="1"/>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
                                            <p:txEl>
                                              <p:pRg st="2" end="2"/>
                                            </p:txEl>
                                          </p:spTgt>
                                        </p:tgtEl>
                                        <p:attrNameLst>
                                          <p:attrName>style.visibility</p:attrName>
                                        </p:attrNameLst>
                                      </p:cBhvr>
                                      <p:to>
                                        <p:strVal val="visible"/>
                                      </p:to>
                                    </p:set>
                                    <p:animEffect transition="in" filter="wipe(left)">
                                      <p:cBhvr>
                                        <p:cTn id="22" dur="1250"/>
                                        <p:tgtEl>
                                          <p:spTgt spid="30">
                                            <p:txEl>
                                              <p:pRg st="2" end="2"/>
                                            </p:txEl>
                                          </p:spTgt>
                                        </p:tgtEl>
                                      </p:cBhvr>
                                    </p:animEffect>
                                  </p:childTnLst>
                                  <p:subTnLst>
                                    <p:animClr clrSpc="rgb" dir="cw">
                                      <p:cBhvr override="childStyle">
                                        <p:cTn dur="1" fill="hold" display="0" masterRel="nextClick" afterEffect="1"/>
                                        <p:tgtEl>
                                          <p:spTgt spid="30">
                                            <p:txEl>
                                              <p:pRg st="2" end="2"/>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
                                            <p:txEl>
                                              <p:pRg st="3" end="3"/>
                                            </p:txEl>
                                          </p:spTgt>
                                        </p:tgtEl>
                                        <p:attrNameLst>
                                          <p:attrName>style.visibility</p:attrName>
                                        </p:attrNameLst>
                                      </p:cBhvr>
                                      <p:to>
                                        <p:strVal val="visible"/>
                                      </p:to>
                                    </p:set>
                                    <p:animEffect transition="in" filter="wipe(left)">
                                      <p:cBhvr>
                                        <p:cTn id="27" dur="1250"/>
                                        <p:tgtEl>
                                          <p:spTgt spid="30">
                                            <p:txEl>
                                              <p:pRg st="3" end="3"/>
                                            </p:txEl>
                                          </p:spTgt>
                                        </p:tgtEl>
                                      </p:cBhvr>
                                    </p:animEffect>
                                  </p:childTnLst>
                                  <p:subTnLst>
                                    <p:animClr clrSpc="rgb" dir="cw">
                                      <p:cBhvr override="childStyle">
                                        <p:cTn dur="1" fill="hold" display="0" masterRel="nextClick" afterEffect="1"/>
                                        <p:tgtEl>
                                          <p:spTgt spid="30">
                                            <p:txEl>
                                              <p:pRg st="3" end="3"/>
                                            </p:txEl>
                                          </p:spTgt>
                                        </p:tgtEl>
                                        <p:attrNameLst>
                                          <p:attrName>ppt_c</p:attrName>
                                        </p:attrNameLst>
                                      </p:cBhvr>
                                      <p:to>
                                        <a:srgbClr val="96969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1250"/>
                                        <p:tgtEl>
                                          <p:spTgt spid="3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7">
                                            <p:txEl>
                                              <p:pRg st="0" end="0"/>
                                            </p:txEl>
                                          </p:spTgt>
                                        </p:tgtEl>
                                        <p:attrNameLst>
                                          <p:attrName>style.visibility</p:attrName>
                                        </p:attrNameLst>
                                      </p:cBhvr>
                                      <p:to>
                                        <p:strVal val="visible"/>
                                      </p:to>
                                    </p:set>
                                    <p:animEffect transition="in" filter="wipe(left)">
                                      <p:cBhvr>
                                        <p:cTn id="37" dur="1250"/>
                                        <p:tgtEl>
                                          <p:spTgt spid="37">
                                            <p:txEl>
                                              <p:pRg st="0" end="0"/>
                                            </p:txEl>
                                          </p:spTgt>
                                        </p:tgtEl>
                                      </p:cBhvr>
                                    </p:animEffect>
                                  </p:childTnLst>
                                  <p:subTnLst>
                                    <p:animClr clrSpc="rgb" dir="cw">
                                      <p:cBhvr override="childStyle">
                                        <p:cTn dur="1" fill="hold" display="0" masterRel="nextClick" afterEffect="1"/>
                                        <p:tgtEl>
                                          <p:spTgt spid="37">
                                            <p:txEl>
                                              <p:pRg st="0" end="0"/>
                                            </p:txEl>
                                          </p:spTgt>
                                        </p:tgtEl>
                                        <p:attrNameLst>
                                          <p:attrName>ppt_c</p:attrName>
                                        </p:attrNameLst>
                                      </p:cBhvr>
                                      <p:to>
                                        <a:srgbClr val="969696"/>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7">
                                            <p:txEl>
                                              <p:pRg st="1" end="1"/>
                                            </p:txEl>
                                          </p:spTgt>
                                        </p:tgtEl>
                                        <p:attrNameLst>
                                          <p:attrName>style.visibility</p:attrName>
                                        </p:attrNameLst>
                                      </p:cBhvr>
                                      <p:to>
                                        <p:strVal val="visible"/>
                                      </p:to>
                                    </p:set>
                                    <p:animEffect transition="in" filter="wipe(left)">
                                      <p:cBhvr>
                                        <p:cTn id="42" dur="1250"/>
                                        <p:tgtEl>
                                          <p:spTgt spid="37">
                                            <p:txEl>
                                              <p:pRg st="1" end="1"/>
                                            </p:txEl>
                                          </p:spTgt>
                                        </p:tgtEl>
                                      </p:cBhvr>
                                    </p:animEffect>
                                  </p:childTnLst>
                                  <p:subTnLst>
                                    <p:animClr clrSpc="rgb" dir="cw">
                                      <p:cBhvr override="childStyle">
                                        <p:cTn dur="1" fill="hold" display="0" masterRel="nextClick" afterEffect="1"/>
                                        <p:tgtEl>
                                          <p:spTgt spid="37">
                                            <p:txEl>
                                              <p:pRg st="1" end="1"/>
                                            </p:txEl>
                                          </p:spTgt>
                                        </p:tgtEl>
                                        <p:attrNameLst>
                                          <p:attrName>ppt_c</p:attrName>
                                        </p:attrNameLst>
                                      </p:cBhvr>
                                      <p:to>
                                        <a:srgbClr val="969696"/>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7">
                                            <p:txEl>
                                              <p:pRg st="2" end="2"/>
                                            </p:txEl>
                                          </p:spTgt>
                                        </p:tgtEl>
                                        <p:attrNameLst>
                                          <p:attrName>style.visibility</p:attrName>
                                        </p:attrNameLst>
                                      </p:cBhvr>
                                      <p:to>
                                        <p:strVal val="visible"/>
                                      </p:to>
                                    </p:set>
                                    <p:animEffect transition="in" filter="wipe(left)">
                                      <p:cBhvr>
                                        <p:cTn id="47" dur="1250"/>
                                        <p:tgtEl>
                                          <p:spTgt spid="37">
                                            <p:txEl>
                                              <p:pRg st="2" end="2"/>
                                            </p:txEl>
                                          </p:spTgt>
                                        </p:tgtEl>
                                      </p:cBhvr>
                                    </p:animEffect>
                                  </p:childTnLst>
                                  <p:subTnLst>
                                    <p:animClr clrSpc="rgb" dir="cw">
                                      <p:cBhvr override="childStyle">
                                        <p:cTn dur="1" fill="hold" display="0" masterRel="nextClick" afterEffect="1"/>
                                        <p:tgtEl>
                                          <p:spTgt spid="37">
                                            <p:txEl>
                                              <p:pRg st="2" end="2"/>
                                            </p:txEl>
                                          </p:spTgt>
                                        </p:tgtEl>
                                        <p:attrNameLst>
                                          <p:attrName>ppt_c</p:attrName>
                                        </p:attrNameLst>
                                      </p:cBhvr>
                                      <p:to>
                                        <a:srgbClr val="969696"/>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7">
                                            <p:txEl>
                                              <p:pRg st="3" end="3"/>
                                            </p:txEl>
                                          </p:spTgt>
                                        </p:tgtEl>
                                        <p:attrNameLst>
                                          <p:attrName>style.visibility</p:attrName>
                                        </p:attrNameLst>
                                      </p:cBhvr>
                                      <p:to>
                                        <p:strVal val="visible"/>
                                      </p:to>
                                    </p:set>
                                    <p:animEffect transition="in" filter="wipe(left)">
                                      <p:cBhvr>
                                        <p:cTn id="52" dur="1250"/>
                                        <p:tgtEl>
                                          <p:spTgt spid="37">
                                            <p:txEl>
                                              <p:pRg st="3" end="3"/>
                                            </p:txEl>
                                          </p:spTgt>
                                        </p:tgtEl>
                                      </p:cBhvr>
                                    </p:animEffect>
                                  </p:childTnLst>
                                  <p:subTnLst>
                                    <p:animClr clrSpc="rgb" dir="cw">
                                      <p:cBhvr override="childStyle">
                                        <p:cTn dur="1" fill="hold" display="0" masterRel="nextClick" afterEffect="1"/>
                                        <p:tgtEl>
                                          <p:spTgt spid="37">
                                            <p:txEl>
                                              <p:pRg st="3" end="3"/>
                                            </p:txEl>
                                          </p:spTgt>
                                        </p:tgtEl>
                                        <p:attrNameLst>
                                          <p:attrName>ppt_c</p:attrName>
                                        </p:attrNameLst>
                                      </p:cBhvr>
                                      <p:to>
                                        <a:srgbClr val="969696"/>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7">
                                            <p:txEl>
                                              <p:pRg st="4" end="4"/>
                                            </p:txEl>
                                          </p:spTgt>
                                        </p:tgtEl>
                                        <p:attrNameLst>
                                          <p:attrName>style.visibility</p:attrName>
                                        </p:attrNameLst>
                                      </p:cBhvr>
                                      <p:to>
                                        <p:strVal val="visible"/>
                                      </p:to>
                                    </p:set>
                                    <p:animEffect transition="in" filter="wipe(left)">
                                      <p:cBhvr>
                                        <p:cTn id="57" dur="1250"/>
                                        <p:tgtEl>
                                          <p:spTgt spid="37">
                                            <p:txEl>
                                              <p:pRg st="4" end="4"/>
                                            </p:txEl>
                                          </p:spTgt>
                                        </p:tgtEl>
                                      </p:cBhvr>
                                    </p:animEffect>
                                  </p:childTnLst>
                                  <p:subTnLst>
                                    <p:animClr clrSpc="rgb" dir="cw">
                                      <p:cBhvr override="childStyle">
                                        <p:cTn dur="1" fill="hold" display="0" masterRel="nextClick" afterEffect="1"/>
                                        <p:tgtEl>
                                          <p:spTgt spid="37">
                                            <p:txEl>
                                              <p:pRg st="4" end="4"/>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bldLvl="2"/>
      <p:bldP spid="3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
          <p:cNvSpPr>
            <a:spLocks noChangeArrowheads="1"/>
          </p:cNvSpPr>
          <p:nvPr/>
        </p:nvSpPr>
        <p:spPr bwMode="auto">
          <a:xfrm>
            <a:off x="0" y="0"/>
            <a:ext cx="1858963" cy="6165850"/>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27100" y="0"/>
            <a:ext cx="8216900" cy="6116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33796" name="Groupe 10"/>
          <p:cNvGrpSpPr>
            <a:grpSpLocks/>
          </p:cNvGrpSpPr>
          <p:nvPr/>
        </p:nvGrpSpPr>
        <p:grpSpPr bwMode="auto">
          <a:xfrm>
            <a:off x="-12700" y="6059488"/>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33807"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8"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9"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10" name="Espace réservé du contenu 2"/>
          <p:cNvSpPr txBox="1">
            <a:spLocks noGrp="1"/>
          </p:cNvSpPr>
          <p:nvPr>
            <p:ph idx="1"/>
          </p:nvPr>
        </p:nvSpPr>
        <p:spPr>
          <a:xfrm>
            <a:off x="1685925" y="984250"/>
            <a:ext cx="7423150" cy="1800225"/>
          </a:xfrm>
        </p:spPr>
        <p:txBody>
          <a:bodyPr/>
          <a:lstStyle/>
          <a:p>
            <a:pPr eaLnBrk="1" hangingPunct="1">
              <a:buFont typeface="Wingdings" pitchFamily="2" charset="2"/>
              <a:buChar char="§"/>
            </a:pPr>
            <a:r>
              <a:rPr sz="1800" smtClean="0">
                <a:latin typeface="Calibri" pitchFamily="34" charset="0"/>
              </a:rPr>
              <a:t>N’est pas obligatoire</a:t>
            </a:r>
          </a:p>
          <a:p>
            <a:pPr eaLnBrk="1" hangingPunct="1">
              <a:buFont typeface="Wingdings" pitchFamily="2" charset="2"/>
              <a:buChar char="§"/>
            </a:pPr>
            <a:r>
              <a:rPr sz="1800" smtClean="0">
                <a:latin typeface="Calibri" pitchFamily="34" charset="0"/>
              </a:rPr>
              <a:t>Contenu : les règles de fonctionnement non formulées par les statuts</a:t>
            </a:r>
          </a:p>
          <a:p>
            <a:pPr eaLnBrk="1" hangingPunct="1">
              <a:buFont typeface="Wingdings" pitchFamily="2" charset="2"/>
              <a:buChar char="§"/>
            </a:pPr>
            <a:r>
              <a:rPr sz="1800" smtClean="0">
                <a:latin typeface="Calibri" pitchFamily="34" charset="0"/>
              </a:rPr>
              <a:t>Obligations et interdictions faites aux adhérents</a:t>
            </a:r>
          </a:p>
          <a:p>
            <a:pPr eaLnBrk="1" hangingPunct="1">
              <a:buFont typeface="Wingdings" pitchFamily="2" charset="2"/>
              <a:buChar char="§"/>
            </a:pPr>
            <a:r>
              <a:rPr sz="1800" smtClean="0">
                <a:latin typeface="Calibri" pitchFamily="34" charset="0"/>
              </a:rPr>
              <a:t>Doit être approuvé par le Conseil d’administration et l’Assemblée générale ordinaire</a:t>
            </a:r>
          </a:p>
        </p:txBody>
      </p:sp>
      <p:grpSp>
        <p:nvGrpSpPr>
          <p:cNvPr id="11" name="Groupe 3"/>
          <p:cNvGrpSpPr>
            <a:grpSpLocks/>
          </p:cNvGrpSpPr>
          <p:nvPr/>
        </p:nvGrpSpPr>
        <p:grpSpPr bwMode="auto">
          <a:xfrm>
            <a:off x="239713" y="333375"/>
            <a:ext cx="8893175" cy="368300"/>
            <a:chOff x="-36512" y="3429000"/>
            <a:chExt cx="9144000" cy="369335"/>
          </a:xfrm>
        </p:grpSpPr>
        <p:sp>
          <p:nvSpPr>
            <p:cNvPr id="12" name="Rectangle 11"/>
            <p:cNvSpPr/>
            <p:nvPr/>
          </p:nvSpPr>
          <p:spPr>
            <a:xfrm>
              <a:off x="-36512" y="3429000"/>
              <a:ext cx="9144000" cy="36933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13" name="ZoneTexte 7"/>
            <p:cNvSpPr txBox="1"/>
            <p:nvPr/>
          </p:nvSpPr>
          <p:spPr>
            <a:xfrm>
              <a:off x="719230" y="3429000"/>
              <a:ext cx="6553581"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LE RÈGLEMENT INTÉRIEUR</a:t>
              </a:r>
              <a:endParaRPr lang="fr-FR" b="1" kern="0" dirty="0">
                <a:solidFill>
                  <a:schemeClr val="bg1"/>
                </a:solidFill>
                <a:latin typeface="Calibri"/>
                <a:cs typeface="+mn-cs"/>
              </a:endParaRPr>
            </a:p>
          </p:txBody>
        </p:sp>
      </p:grpSp>
      <p:grpSp>
        <p:nvGrpSpPr>
          <p:cNvPr id="14" name="Groupe 6"/>
          <p:cNvGrpSpPr>
            <a:grpSpLocks/>
          </p:cNvGrpSpPr>
          <p:nvPr/>
        </p:nvGrpSpPr>
        <p:grpSpPr bwMode="auto">
          <a:xfrm>
            <a:off x="250825" y="3065463"/>
            <a:ext cx="8893175" cy="368300"/>
            <a:chOff x="-36512" y="3429000"/>
            <a:chExt cx="9144000" cy="369335"/>
          </a:xfrm>
        </p:grpSpPr>
        <p:sp>
          <p:nvSpPr>
            <p:cNvPr id="15" name="Rectangle 14"/>
            <p:cNvSpPr/>
            <p:nvPr/>
          </p:nvSpPr>
          <p:spPr>
            <a:xfrm>
              <a:off x="-36512" y="3429000"/>
              <a:ext cx="9144000" cy="36933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16" name="ZoneTexte 7"/>
            <p:cNvSpPr txBox="1"/>
            <p:nvPr/>
          </p:nvSpPr>
          <p:spPr>
            <a:xfrm>
              <a:off x="719231" y="3429000"/>
              <a:ext cx="6553580"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LA TENUE DES COMPTES</a:t>
              </a:r>
              <a:endParaRPr lang="fr-FR" b="1" kern="0" dirty="0">
                <a:solidFill>
                  <a:schemeClr val="bg1"/>
                </a:solidFill>
                <a:latin typeface="Calibri"/>
                <a:cs typeface="+mn-cs"/>
              </a:endParaRPr>
            </a:p>
          </p:txBody>
        </p:sp>
      </p:grpSp>
      <p:sp>
        <p:nvSpPr>
          <p:cNvPr id="17" name="Espace réservé du contenu 2"/>
          <p:cNvSpPr txBox="1">
            <a:spLocks/>
          </p:cNvSpPr>
          <p:nvPr/>
        </p:nvSpPr>
        <p:spPr bwMode="auto">
          <a:xfrm>
            <a:off x="1685925" y="3716338"/>
            <a:ext cx="7283450" cy="226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ts val="800"/>
              </a:spcBef>
              <a:buSzPct val="100000"/>
              <a:buFont typeface="Wingdings" pitchFamily="2" charset="2"/>
              <a:buChar char="§"/>
            </a:pPr>
            <a:r>
              <a:rPr lang="fr-FR">
                <a:solidFill>
                  <a:srgbClr val="000000"/>
                </a:solidFill>
              </a:rPr>
              <a:t>2 formules : recettes - dépenses ou engagements</a:t>
            </a:r>
          </a:p>
          <a:p>
            <a:pPr eaLnBrk="1" hangingPunct="1">
              <a:spcBef>
                <a:spcPts val="800"/>
              </a:spcBef>
              <a:buSzPct val="100000"/>
              <a:buFont typeface="Wingdings" pitchFamily="2" charset="2"/>
              <a:buChar char="§"/>
            </a:pPr>
            <a:r>
              <a:rPr lang="fr-FR">
                <a:solidFill>
                  <a:srgbClr val="000000"/>
                </a:solidFill>
              </a:rPr>
              <a:t>Support : manuel ou informatique</a:t>
            </a:r>
          </a:p>
          <a:p>
            <a:pPr eaLnBrk="1" hangingPunct="1">
              <a:spcBef>
                <a:spcPts val="800"/>
              </a:spcBef>
              <a:buSzPct val="100000"/>
              <a:buFont typeface="Wingdings" pitchFamily="2" charset="2"/>
              <a:buChar char="§"/>
            </a:pPr>
            <a:r>
              <a:rPr lang="fr-FR">
                <a:solidFill>
                  <a:srgbClr val="000000"/>
                </a:solidFill>
              </a:rPr>
              <a:t>Mouvements comptables : traduction de l’activité de l’association</a:t>
            </a:r>
          </a:p>
          <a:p>
            <a:pPr eaLnBrk="1" hangingPunct="1">
              <a:spcBef>
                <a:spcPts val="800"/>
              </a:spcBef>
              <a:buSzPct val="100000"/>
              <a:buFont typeface="Wingdings" pitchFamily="2" charset="2"/>
              <a:buChar char="§"/>
            </a:pPr>
            <a:r>
              <a:rPr lang="fr-FR">
                <a:solidFill>
                  <a:srgbClr val="000000"/>
                </a:solidFill>
              </a:rPr>
              <a:t>Avoir un plan comptable</a:t>
            </a:r>
          </a:p>
          <a:p>
            <a:pPr eaLnBrk="1" hangingPunct="1">
              <a:spcBef>
                <a:spcPts val="800"/>
              </a:spcBef>
              <a:buSzPct val="100000"/>
              <a:buFont typeface="Wingdings" pitchFamily="2" charset="2"/>
              <a:buChar char="§"/>
            </a:pPr>
            <a:r>
              <a:rPr lang="fr-FR">
                <a:solidFill>
                  <a:srgbClr val="000000"/>
                </a:solidFill>
              </a:rPr>
              <a:t>Les écritures dates, libellés et montants</a:t>
            </a:r>
          </a:p>
          <a:p>
            <a:pPr eaLnBrk="1" hangingPunct="1">
              <a:spcBef>
                <a:spcPts val="800"/>
              </a:spcBef>
              <a:buSzPct val="100000"/>
              <a:buFont typeface="Wingdings" pitchFamily="2" charset="2"/>
              <a:buChar char="§"/>
            </a:pPr>
            <a:r>
              <a:rPr lang="fr-FR">
                <a:solidFill>
                  <a:srgbClr val="000000"/>
                </a:solidFill>
              </a:rPr>
              <a:t>Tenue régulière et exacte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25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left)">
                                      <p:cBhvr>
                                        <p:cTn id="12" dur="1250"/>
                                        <p:tgtEl>
                                          <p:spTgt spid="10">
                                            <p:txEl>
                                              <p:pRg st="0" end="0"/>
                                            </p:txEl>
                                          </p:spTgt>
                                        </p:tgtEl>
                                      </p:cBhvr>
                                    </p:animEffect>
                                  </p:childTnLst>
                                  <p:subTnLst>
                                    <p:animClr clrSpc="rgb" dir="cw">
                                      <p:cBhvr override="childStyle">
                                        <p:cTn dur="1" fill="hold" display="0" masterRel="nextClick" afterEffect="1"/>
                                        <p:tgtEl>
                                          <p:spTgt spid="10">
                                            <p:txEl>
                                              <p:pRg st="0" end="0"/>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wipe(left)">
                                      <p:cBhvr>
                                        <p:cTn id="17" dur="1250"/>
                                        <p:tgtEl>
                                          <p:spTgt spid="10">
                                            <p:txEl>
                                              <p:pRg st="1" end="1"/>
                                            </p:txEl>
                                          </p:spTgt>
                                        </p:tgtEl>
                                      </p:cBhvr>
                                    </p:animEffect>
                                  </p:childTnLst>
                                  <p:subTnLst>
                                    <p:animClr clrSpc="rgb" dir="cw">
                                      <p:cBhvr override="childStyle">
                                        <p:cTn dur="1" fill="hold" display="0" masterRel="nextClick" afterEffect="1"/>
                                        <p:tgtEl>
                                          <p:spTgt spid="10">
                                            <p:txEl>
                                              <p:pRg st="1" end="1"/>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animEffect transition="in" filter="wipe(left)">
                                      <p:cBhvr>
                                        <p:cTn id="22" dur="1250"/>
                                        <p:tgtEl>
                                          <p:spTgt spid="10">
                                            <p:txEl>
                                              <p:pRg st="2" end="2"/>
                                            </p:txEl>
                                          </p:spTgt>
                                        </p:tgtEl>
                                      </p:cBhvr>
                                    </p:animEffect>
                                  </p:childTnLst>
                                  <p:subTnLst>
                                    <p:animClr clrSpc="rgb" dir="cw">
                                      <p:cBhvr override="childStyle">
                                        <p:cTn dur="1" fill="hold" display="0" masterRel="nextClick" afterEffect="1"/>
                                        <p:tgtEl>
                                          <p:spTgt spid="10">
                                            <p:txEl>
                                              <p:pRg st="2" end="2"/>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animEffect transition="in" filter="wipe(left)">
                                      <p:cBhvr>
                                        <p:cTn id="27" dur="1250"/>
                                        <p:tgtEl>
                                          <p:spTgt spid="10">
                                            <p:txEl>
                                              <p:pRg st="3" end="3"/>
                                            </p:txEl>
                                          </p:spTgt>
                                        </p:tgtEl>
                                      </p:cBhvr>
                                    </p:animEffect>
                                  </p:childTnLst>
                                  <p:subTnLst>
                                    <p:animClr clrSpc="rgb" dir="cw">
                                      <p:cBhvr override="childStyle">
                                        <p:cTn dur="1" fill="hold" display="0" masterRel="nextClick" afterEffect="1"/>
                                        <p:tgtEl>
                                          <p:spTgt spid="10">
                                            <p:txEl>
                                              <p:pRg st="3" end="3"/>
                                            </p:txEl>
                                          </p:spTgt>
                                        </p:tgtEl>
                                        <p:attrNameLst>
                                          <p:attrName>ppt_c</p:attrName>
                                        </p:attrNameLst>
                                      </p:cBhvr>
                                      <p:to>
                                        <a:srgbClr val="96969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1250"/>
                                        <p:tgtEl>
                                          <p:spTgt spid="1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7">
                                            <p:txEl>
                                              <p:pRg st="0" end="0"/>
                                            </p:txEl>
                                          </p:spTgt>
                                        </p:tgtEl>
                                        <p:attrNameLst>
                                          <p:attrName>style.visibility</p:attrName>
                                        </p:attrNameLst>
                                      </p:cBhvr>
                                      <p:to>
                                        <p:strVal val="visible"/>
                                      </p:to>
                                    </p:set>
                                    <p:animEffect transition="in" filter="wipe(left)">
                                      <p:cBhvr>
                                        <p:cTn id="37" dur="1250"/>
                                        <p:tgtEl>
                                          <p:spTgt spid="17">
                                            <p:txEl>
                                              <p:pRg st="0" end="0"/>
                                            </p:txEl>
                                          </p:spTgt>
                                        </p:tgtEl>
                                      </p:cBhvr>
                                    </p:animEffect>
                                  </p:childTnLst>
                                  <p:subTnLst>
                                    <p:animClr clrSpc="rgb" dir="cw">
                                      <p:cBhvr override="childStyle">
                                        <p:cTn dur="1" fill="hold" display="0" masterRel="nextClick" afterEffect="1"/>
                                        <p:tgtEl>
                                          <p:spTgt spid="17">
                                            <p:txEl>
                                              <p:pRg st="0" end="0"/>
                                            </p:txEl>
                                          </p:spTgt>
                                        </p:tgtEl>
                                        <p:attrNameLst>
                                          <p:attrName>ppt_c</p:attrName>
                                        </p:attrNameLst>
                                      </p:cBhvr>
                                      <p:to>
                                        <a:srgbClr val="969696"/>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
                                            <p:txEl>
                                              <p:pRg st="1" end="1"/>
                                            </p:txEl>
                                          </p:spTgt>
                                        </p:tgtEl>
                                        <p:attrNameLst>
                                          <p:attrName>style.visibility</p:attrName>
                                        </p:attrNameLst>
                                      </p:cBhvr>
                                      <p:to>
                                        <p:strVal val="visible"/>
                                      </p:to>
                                    </p:set>
                                    <p:animEffect transition="in" filter="wipe(left)">
                                      <p:cBhvr>
                                        <p:cTn id="42" dur="1250"/>
                                        <p:tgtEl>
                                          <p:spTgt spid="17">
                                            <p:txEl>
                                              <p:pRg st="1" end="1"/>
                                            </p:txEl>
                                          </p:spTgt>
                                        </p:tgtEl>
                                      </p:cBhvr>
                                    </p:animEffect>
                                  </p:childTnLst>
                                  <p:subTnLst>
                                    <p:animClr clrSpc="rgb" dir="cw">
                                      <p:cBhvr override="childStyle">
                                        <p:cTn dur="1" fill="hold" display="0" masterRel="nextClick" afterEffect="1"/>
                                        <p:tgtEl>
                                          <p:spTgt spid="17">
                                            <p:txEl>
                                              <p:pRg st="1" end="1"/>
                                            </p:txEl>
                                          </p:spTgt>
                                        </p:tgtEl>
                                        <p:attrNameLst>
                                          <p:attrName>ppt_c</p:attrName>
                                        </p:attrNameLst>
                                      </p:cBhvr>
                                      <p:to>
                                        <a:srgbClr val="969696"/>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7">
                                            <p:txEl>
                                              <p:pRg st="2" end="2"/>
                                            </p:txEl>
                                          </p:spTgt>
                                        </p:tgtEl>
                                        <p:attrNameLst>
                                          <p:attrName>style.visibility</p:attrName>
                                        </p:attrNameLst>
                                      </p:cBhvr>
                                      <p:to>
                                        <p:strVal val="visible"/>
                                      </p:to>
                                    </p:set>
                                    <p:animEffect transition="in" filter="wipe(left)">
                                      <p:cBhvr>
                                        <p:cTn id="47" dur="1250"/>
                                        <p:tgtEl>
                                          <p:spTgt spid="17">
                                            <p:txEl>
                                              <p:pRg st="2" end="2"/>
                                            </p:txEl>
                                          </p:spTgt>
                                        </p:tgtEl>
                                      </p:cBhvr>
                                    </p:animEffect>
                                  </p:childTnLst>
                                  <p:subTnLst>
                                    <p:animClr clrSpc="rgb" dir="cw">
                                      <p:cBhvr override="childStyle">
                                        <p:cTn dur="1" fill="hold" display="0" masterRel="nextClick" afterEffect="1"/>
                                        <p:tgtEl>
                                          <p:spTgt spid="17">
                                            <p:txEl>
                                              <p:pRg st="2" end="2"/>
                                            </p:txEl>
                                          </p:spTgt>
                                        </p:tgtEl>
                                        <p:attrNameLst>
                                          <p:attrName>ppt_c</p:attrName>
                                        </p:attrNameLst>
                                      </p:cBhvr>
                                      <p:to>
                                        <a:srgbClr val="969696"/>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7">
                                            <p:txEl>
                                              <p:pRg st="3" end="3"/>
                                            </p:txEl>
                                          </p:spTgt>
                                        </p:tgtEl>
                                        <p:attrNameLst>
                                          <p:attrName>style.visibility</p:attrName>
                                        </p:attrNameLst>
                                      </p:cBhvr>
                                      <p:to>
                                        <p:strVal val="visible"/>
                                      </p:to>
                                    </p:set>
                                    <p:animEffect transition="in" filter="wipe(left)">
                                      <p:cBhvr>
                                        <p:cTn id="52" dur="1250"/>
                                        <p:tgtEl>
                                          <p:spTgt spid="17">
                                            <p:txEl>
                                              <p:pRg st="3" end="3"/>
                                            </p:txEl>
                                          </p:spTgt>
                                        </p:tgtEl>
                                      </p:cBhvr>
                                    </p:animEffect>
                                  </p:childTnLst>
                                  <p:subTnLst>
                                    <p:animClr clrSpc="rgb" dir="cw">
                                      <p:cBhvr override="childStyle">
                                        <p:cTn dur="1" fill="hold" display="0" masterRel="nextClick" afterEffect="1"/>
                                        <p:tgtEl>
                                          <p:spTgt spid="17">
                                            <p:txEl>
                                              <p:pRg st="3" end="3"/>
                                            </p:txEl>
                                          </p:spTgt>
                                        </p:tgtEl>
                                        <p:attrNameLst>
                                          <p:attrName>ppt_c</p:attrName>
                                        </p:attrNameLst>
                                      </p:cBhvr>
                                      <p:to>
                                        <a:srgbClr val="969696"/>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7">
                                            <p:txEl>
                                              <p:pRg st="4" end="4"/>
                                            </p:txEl>
                                          </p:spTgt>
                                        </p:tgtEl>
                                        <p:attrNameLst>
                                          <p:attrName>style.visibility</p:attrName>
                                        </p:attrNameLst>
                                      </p:cBhvr>
                                      <p:to>
                                        <p:strVal val="visible"/>
                                      </p:to>
                                    </p:set>
                                    <p:animEffect transition="in" filter="wipe(left)">
                                      <p:cBhvr>
                                        <p:cTn id="57" dur="1250"/>
                                        <p:tgtEl>
                                          <p:spTgt spid="17">
                                            <p:txEl>
                                              <p:pRg st="4" end="4"/>
                                            </p:txEl>
                                          </p:spTgt>
                                        </p:tgtEl>
                                      </p:cBhvr>
                                    </p:animEffect>
                                  </p:childTnLst>
                                  <p:subTnLst>
                                    <p:animClr clrSpc="rgb" dir="cw">
                                      <p:cBhvr override="childStyle">
                                        <p:cTn dur="1" fill="hold" display="0" masterRel="nextClick" afterEffect="1"/>
                                        <p:tgtEl>
                                          <p:spTgt spid="17">
                                            <p:txEl>
                                              <p:pRg st="4" end="4"/>
                                            </p:txEl>
                                          </p:spTgt>
                                        </p:tgtEl>
                                        <p:attrNameLst>
                                          <p:attrName>ppt_c</p:attrName>
                                        </p:attrNameLst>
                                      </p:cBhvr>
                                      <p:to>
                                        <a:srgbClr val="969696"/>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7">
                                            <p:txEl>
                                              <p:pRg st="5" end="5"/>
                                            </p:txEl>
                                          </p:spTgt>
                                        </p:tgtEl>
                                        <p:attrNameLst>
                                          <p:attrName>style.visibility</p:attrName>
                                        </p:attrNameLst>
                                      </p:cBhvr>
                                      <p:to>
                                        <p:strVal val="visible"/>
                                      </p:to>
                                    </p:set>
                                    <p:animEffect transition="in" filter="wipe(left)">
                                      <p:cBhvr>
                                        <p:cTn id="62" dur="1250"/>
                                        <p:tgtEl>
                                          <p:spTgt spid="17">
                                            <p:txEl>
                                              <p:pRg st="5" end="5"/>
                                            </p:txEl>
                                          </p:spTgt>
                                        </p:tgtEl>
                                      </p:cBhvr>
                                    </p:animEffect>
                                  </p:childTnLst>
                                  <p:subTnLst>
                                    <p:animClr clrSpc="rgb" dir="cw">
                                      <p:cBhvr override="childStyle">
                                        <p:cTn dur="1" fill="hold" display="0" masterRel="nextClick" afterEffect="1"/>
                                        <p:tgtEl>
                                          <p:spTgt spid="17">
                                            <p:txEl>
                                              <p:pRg st="5" end="5"/>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7" grpId="0" build="p" bldLvl="3"/>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
          <p:cNvSpPr>
            <a:spLocks noChangeArrowheads="1"/>
          </p:cNvSpPr>
          <p:nvPr/>
        </p:nvSpPr>
        <p:spPr bwMode="auto">
          <a:xfrm>
            <a:off x="0" y="0"/>
            <a:ext cx="1858963" cy="6165850"/>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27100" y="0"/>
            <a:ext cx="8216900" cy="6116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34820" name="Groupe 10"/>
          <p:cNvGrpSpPr>
            <a:grpSpLocks/>
          </p:cNvGrpSpPr>
          <p:nvPr/>
        </p:nvGrpSpPr>
        <p:grpSpPr bwMode="auto">
          <a:xfrm>
            <a:off x="-12700" y="6059488"/>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34831"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32"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3"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10" name="Espace réservé du contenu 2"/>
          <p:cNvSpPr txBox="1">
            <a:spLocks noGrp="1"/>
          </p:cNvSpPr>
          <p:nvPr>
            <p:ph idx="1"/>
          </p:nvPr>
        </p:nvSpPr>
        <p:spPr>
          <a:xfrm>
            <a:off x="1692275" y="717550"/>
            <a:ext cx="7077075" cy="2736850"/>
          </a:xfrm>
        </p:spPr>
        <p:txBody>
          <a:bodyPr/>
          <a:lstStyle/>
          <a:p>
            <a:pPr eaLnBrk="1" fontAlgn="auto" hangingPunct="1">
              <a:spcAft>
                <a:spcPts val="0"/>
              </a:spcAft>
              <a:buFont typeface="Wingdings" pitchFamily="2" charset="2"/>
              <a:buChar char="§"/>
              <a:defRPr/>
            </a:pPr>
            <a:r>
              <a:rPr sz="1800" dirty="0" smtClean="0"/>
              <a:t>Comptes de bilan</a:t>
            </a:r>
          </a:p>
          <a:p>
            <a:pPr marL="1111250" indent="-285750" eaLnBrk="1" fontAlgn="auto" hangingPunct="1">
              <a:spcAft>
                <a:spcPts val="0"/>
              </a:spcAft>
              <a:buFont typeface="Wingdings" pitchFamily="2" charset="2"/>
              <a:buChar char="Ø"/>
              <a:defRPr/>
            </a:pPr>
            <a:r>
              <a:rPr sz="1800" i="1" dirty="0" smtClean="0"/>
              <a:t>la trésorerie</a:t>
            </a:r>
          </a:p>
          <a:p>
            <a:pPr marL="1111250" indent="-285750" eaLnBrk="1" fontAlgn="auto" hangingPunct="1">
              <a:spcAft>
                <a:spcPts val="0"/>
              </a:spcAft>
              <a:buFont typeface="Wingdings" pitchFamily="2" charset="2"/>
              <a:buChar char="Ø"/>
              <a:defRPr/>
            </a:pPr>
            <a:r>
              <a:rPr sz="1800" i="1" dirty="0" smtClean="0"/>
              <a:t>les stocks</a:t>
            </a:r>
          </a:p>
          <a:p>
            <a:pPr marL="1111250" indent="-285750" eaLnBrk="1" fontAlgn="auto" hangingPunct="1">
              <a:spcAft>
                <a:spcPts val="0"/>
              </a:spcAft>
              <a:buFont typeface="Wingdings" pitchFamily="2" charset="2"/>
              <a:buChar char="Ø"/>
              <a:defRPr/>
            </a:pPr>
            <a:r>
              <a:rPr sz="1800" i="1" dirty="0" smtClean="0"/>
              <a:t>les réserves</a:t>
            </a:r>
          </a:p>
          <a:p>
            <a:pPr eaLnBrk="1" fontAlgn="auto" hangingPunct="1">
              <a:spcAft>
                <a:spcPts val="0"/>
              </a:spcAft>
              <a:buFont typeface="Wingdings" pitchFamily="2" charset="2"/>
              <a:buChar char="§"/>
              <a:defRPr/>
            </a:pPr>
            <a:r>
              <a:rPr sz="1800" dirty="0" smtClean="0"/>
              <a:t>Comptes de gestion</a:t>
            </a:r>
          </a:p>
          <a:p>
            <a:pPr marL="1111250" indent="-285750" eaLnBrk="1" fontAlgn="auto" hangingPunct="1">
              <a:spcAft>
                <a:spcPts val="0"/>
              </a:spcAft>
              <a:buFont typeface="Wingdings" pitchFamily="2" charset="2"/>
              <a:buChar char="Ø"/>
              <a:defRPr/>
            </a:pPr>
            <a:r>
              <a:rPr sz="1800" i="1" dirty="0" smtClean="0"/>
              <a:t>dépenses et recettes courantes</a:t>
            </a:r>
          </a:p>
          <a:p>
            <a:pPr eaLnBrk="1" fontAlgn="auto" hangingPunct="1">
              <a:spcAft>
                <a:spcPts val="0"/>
              </a:spcAft>
              <a:buFont typeface="Wingdings" pitchFamily="2" charset="2"/>
              <a:buChar char="§"/>
              <a:defRPr/>
            </a:pPr>
            <a:r>
              <a:rPr sz="1800" dirty="0" smtClean="0"/>
              <a:t>Comptes d’œuvre </a:t>
            </a:r>
          </a:p>
        </p:txBody>
      </p:sp>
      <p:grpSp>
        <p:nvGrpSpPr>
          <p:cNvPr id="11" name="Groupe 3"/>
          <p:cNvGrpSpPr>
            <a:grpSpLocks/>
          </p:cNvGrpSpPr>
          <p:nvPr/>
        </p:nvGrpSpPr>
        <p:grpSpPr bwMode="auto">
          <a:xfrm>
            <a:off x="198438" y="331788"/>
            <a:ext cx="8897937" cy="368300"/>
            <a:chOff x="-36512" y="3429000"/>
            <a:chExt cx="9144000" cy="369335"/>
          </a:xfrm>
        </p:grpSpPr>
        <p:sp>
          <p:nvSpPr>
            <p:cNvPr id="12" name="Rectangle 11"/>
            <p:cNvSpPr/>
            <p:nvPr/>
          </p:nvSpPr>
          <p:spPr>
            <a:xfrm>
              <a:off x="-36512" y="3429000"/>
              <a:ext cx="9144000" cy="36933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13" name="ZoneTexte 7"/>
            <p:cNvSpPr txBox="1"/>
            <p:nvPr/>
          </p:nvSpPr>
          <p:spPr>
            <a:xfrm>
              <a:off x="718826" y="3429000"/>
              <a:ext cx="6553337"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LE PLAN COMPTABLE ASSOCIATIF</a:t>
              </a:r>
              <a:endParaRPr lang="fr-FR" b="1" kern="0" dirty="0">
                <a:solidFill>
                  <a:schemeClr val="bg1"/>
                </a:solidFill>
                <a:latin typeface="Calibri"/>
                <a:cs typeface="+mn-cs"/>
              </a:endParaRPr>
            </a:p>
          </p:txBody>
        </p:sp>
      </p:grpSp>
      <p:grpSp>
        <p:nvGrpSpPr>
          <p:cNvPr id="14" name="Groupe 7"/>
          <p:cNvGrpSpPr>
            <a:grpSpLocks/>
          </p:cNvGrpSpPr>
          <p:nvPr/>
        </p:nvGrpSpPr>
        <p:grpSpPr bwMode="auto">
          <a:xfrm>
            <a:off x="246063" y="3473450"/>
            <a:ext cx="8899525" cy="369888"/>
            <a:chOff x="-36512" y="3429000"/>
            <a:chExt cx="9144000" cy="369335"/>
          </a:xfrm>
        </p:grpSpPr>
        <p:sp>
          <p:nvSpPr>
            <p:cNvPr id="15" name="Rectangle 14"/>
            <p:cNvSpPr/>
            <p:nvPr/>
          </p:nvSpPr>
          <p:spPr>
            <a:xfrm>
              <a:off x="-36512" y="3429000"/>
              <a:ext cx="9144000" cy="36933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16" name="ZoneTexte 7"/>
            <p:cNvSpPr txBox="1"/>
            <p:nvPr/>
          </p:nvSpPr>
          <p:spPr>
            <a:xfrm>
              <a:off x="718691" y="3429000"/>
              <a:ext cx="6553798"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LA CAISSE</a:t>
              </a:r>
              <a:endParaRPr lang="fr-FR" b="1" kern="0" dirty="0">
                <a:solidFill>
                  <a:schemeClr val="bg1"/>
                </a:solidFill>
                <a:latin typeface="Calibri"/>
                <a:cs typeface="+mn-cs"/>
              </a:endParaRPr>
            </a:p>
          </p:txBody>
        </p:sp>
      </p:grpSp>
      <p:sp>
        <p:nvSpPr>
          <p:cNvPr id="17" name="Espace réservé du contenu 2"/>
          <p:cNvSpPr txBox="1">
            <a:spLocks/>
          </p:cNvSpPr>
          <p:nvPr/>
        </p:nvSpPr>
        <p:spPr bwMode="auto">
          <a:xfrm>
            <a:off x="1692275" y="3860800"/>
            <a:ext cx="7632700"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ts val="800"/>
              </a:spcBef>
              <a:buSzPct val="100000"/>
              <a:buFont typeface="Wingdings" pitchFamily="2" charset="2"/>
              <a:buChar char="§"/>
            </a:pPr>
            <a:r>
              <a:rPr lang="fr-FR">
                <a:solidFill>
                  <a:srgbClr val="000000"/>
                </a:solidFill>
              </a:rPr>
              <a:t>Doit fermer à clef</a:t>
            </a:r>
          </a:p>
          <a:p>
            <a:pPr eaLnBrk="1" hangingPunct="1">
              <a:spcBef>
                <a:spcPts val="800"/>
              </a:spcBef>
              <a:buSzPct val="100000"/>
              <a:buFont typeface="Wingdings" pitchFamily="2" charset="2"/>
              <a:buChar char="§"/>
            </a:pPr>
            <a:r>
              <a:rPr lang="fr-FR">
                <a:solidFill>
                  <a:srgbClr val="000000"/>
                </a:solidFill>
              </a:rPr>
              <a:t>Tout mouvement de caisse entraîne une écriture comptable : avoir un journal de caisse dans la caisse</a:t>
            </a:r>
          </a:p>
          <a:p>
            <a:pPr eaLnBrk="1" hangingPunct="1">
              <a:spcBef>
                <a:spcPts val="800"/>
              </a:spcBef>
              <a:buSzPct val="100000"/>
              <a:buFont typeface="Wingdings" pitchFamily="2" charset="2"/>
              <a:buChar char="§"/>
            </a:pPr>
            <a:r>
              <a:rPr lang="fr-FR">
                <a:solidFill>
                  <a:srgbClr val="000000"/>
                </a:solidFill>
              </a:rPr>
              <a:t>Reporter mensuellement les écritures dans la comptabilité. </a:t>
            </a:r>
          </a:p>
          <a:p>
            <a:pPr eaLnBrk="1" hangingPunct="1">
              <a:spcBef>
                <a:spcPts val="800"/>
              </a:spcBef>
              <a:buSzPct val="100000"/>
              <a:buFont typeface="Wingdings" pitchFamily="2" charset="2"/>
              <a:buChar char="§"/>
            </a:pPr>
            <a:r>
              <a:rPr lang="fr-FR">
                <a:solidFill>
                  <a:srgbClr val="000000"/>
                </a:solidFill>
              </a:rPr>
              <a:t>Vérifier la caisse.</a:t>
            </a:r>
          </a:p>
          <a:p>
            <a:pPr eaLnBrk="1" hangingPunct="1">
              <a:spcBef>
                <a:spcPts val="800"/>
              </a:spcBef>
              <a:buSzPct val="100000"/>
              <a:buFont typeface="Wingdings" pitchFamily="2" charset="2"/>
              <a:buChar char="§"/>
            </a:pPr>
            <a:r>
              <a:rPr lang="fr-FR">
                <a:solidFill>
                  <a:srgbClr val="000000"/>
                </a:solidFill>
              </a:rPr>
              <a:t>Utiliser aussi peu que possible la caisse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25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left)">
                                      <p:cBhvr>
                                        <p:cTn id="12" dur="1250"/>
                                        <p:tgtEl>
                                          <p:spTgt spid="10">
                                            <p:txEl>
                                              <p:pRg st="0" end="0"/>
                                            </p:txEl>
                                          </p:spTgt>
                                        </p:tgtEl>
                                      </p:cBhvr>
                                    </p:animEffect>
                                  </p:childTnLst>
                                  <p:subTnLst>
                                    <p:animClr clrSpc="rgb" dir="cw">
                                      <p:cBhvr override="childStyle">
                                        <p:cTn dur="1" fill="hold" display="0" masterRel="nextClick" afterEffect="1"/>
                                        <p:tgtEl>
                                          <p:spTgt spid="10">
                                            <p:txEl>
                                              <p:pRg st="0" end="0"/>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wipe(left)">
                                      <p:cBhvr>
                                        <p:cTn id="17" dur="1250"/>
                                        <p:tgtEl>
                                          <p:spTgt spid="10">
                                            <p:txEl>
                                              <p:pRg st="1" end="1"/>
                                            </p:txEl>
                                          </p:spTgt>
                                        </p:tgtEl>
                                      </p:cBhvr>
                                    </p:animEffect>
                                  </p:childTnLst>
                                  <p:subTnLst>
                                    <p:animClr clrSpc="rgb" dir="cw">
                                      <p:cBhvr override="childStyle">
                                        <p:cTn dur="1" fill="hold" display="0" masterRel="nextClick" afterEffect="1"/>
                                        <p:tgtEl>
                                          <p:spTgt spid="10">
                                            <p:txEl>
                                              <p:pRg st="1" end="1"/>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animEffect transition="in" filter="wipe(left)">
                                      <p:cBhvr>
                                        <p:cTn id="22" dur="1250"/>
                                        <p:tgtEl>
                                          <p:spTgt spid="10">
                                            <p:txEl>
                                              <p:pRg st="2" end="2"/>
                                            </p:txEl>
                                          </p:spTgt>
                                        </p:tgtEl>
                                      </p:cBhvr>
                                    </p:animEffect>
                                  </p:childTnLst>
                                  <p:subTnLst>
                                    <p:animClr clrSpc="rgb" dir="cw">
                                      <p:cBhvr override="childStyle">
                                        <p:cTn dur="1" fill="hold" display="0" masterRel="nextClick" afterEffect="1"/>
                                        <p:tgtEl>
                                          <p:spTgt spid="10">
                                            <p:txEl>
                                              <p:pRg st="2" end="2"/>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animEffect transition="in" filter="wipe(left)">
                                      <p:cBhvr>
                                        <p:cTn id="27" dur="1250"/>
                                        <p:tgtEl>
                                          <p:spTgt spid="10">
                                            <p:txEl>
                                              <p:pRg st="3" end="3"/>
                                            </p:txEl>
                                          </p:spTgt>
                                        </p:tgtEl>
                                      </p:cBhvr>
                                    </p:animEffect>
                                  </p:childTnLst>
                                  <p:subTnLst>
                                    <p:animClr clrSpc="rgb" dir="cw">
                                      <p:cBhvr override="childStyle">
                                        <p:cTn dur="1" fill="hold" display="0" masterRel="nextClick" afterEffect="1"/>
                                        <p:tgtEl>
                                          <p:spTgt spid="10">
                                            <p:txEl>
                                              <p:pRg st="3" end="3"/>
                                            </p:txEl>
                                          </p:spTgt>
                                        </p:tgtEl>
                                        <p:attrNameLst>
                                          <p:attrName>ppt_c</p:attrName>
                                        </p:attrNameLst>
                                      </p:cBhvr>
                                      <p:to>
                                        <a:srgbClr val="96969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xEl>
                                              <p:pRg st="4" end="4"/>
                                            </p:txEl>
                                          </p:spTgt>
                                        </p:tgtEl>
                                        <p:attrNameLst>
                                          <p:attrName>style.visibility</p:attrName>
                                        </p:attrNameLst>
                                      </p:cBhvr>
                                      <p:to>
                                        <p:strVal val="visible"/>
                                      </p:to>
                                    </p:set>
                                    <p:animEffect transition="in" filter="wipe(left)">
                                      <p:cBhvr>
                                        <p:cTn id="32" dur="1250"/>
                                        <p:tgtEl>
                                          <p:spTgt spid="10">
                                            <p:txEl>
                                              <p:pRg st="4" end="4"/>
                                            </p:txEl>
                                          </p:spTgt>
                                        </p:tgtEl>
                                      </p:cBhvr>
                                    </p:animEffect>
                                  </p:childTnLst>
                                  <p:subTnLst>
                                    <p:animClr clrSpc="rgb" dir="cw">
                                      <p:cBhvr override="childStyle">
                                        <p:cTn dur="1" fill="hold" display="0" masterRel="nextClick" afterEffect="1"/>
                                        <p:tgtEl>
                                          <p:spTgt spid="10">
                                            <p:txEl>
                                              <p:pRg st="4" end="4"/>
                                            </p:txEl>
                                          </p:spTgt>
                                        </p:tgtEl>
                                        <p:attrNameLst>
                                          <p:attrName>ppt_c</p:attrName>
                                        </p:attrNameLst>
                                      </p:cBhvr>
                                      <p:to>
                                        <a:srgbClr val="969696"/>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
                                            <p:txEl>
                                              <p:pRg st="5" end="5"/>
                                            </p:txEl>
                                          </p:spTgt>
                                        </p:tgtEl>
                                        <p:attrNameLst>
                                          <p:attrName>style.visibility</p:attrName>
                                        </p:attrNameLst>
                                      </p:cBhvr>
                                      <p:to>
                                        <p:strVal val="visible"/>
                                      </p:to>
                                    </p:set>
                                    <p:animEffect transition="in" filter="wipe(left)">
                                      <p:cBhvr>
                                        <p:cTn id="37" dur="1250"/>
                                        <p:tgtEl>
                                          <p:spTgt spid="10">
                                            <p:txEl>
                                              <p:pRg st="5" end="5"/>
                                            </p:txEl>
                                          </p:spTgt>
                                        </p:tgtEl>
                                      </p:cBhvr>
                                    </p:animEffect>
                                  </p:childTnLst>
                                  <p:subTnLst>
                                    <p:animClr clrSpc="rgb" dir="cw">
                                      <p:cBhvr override="childStyle">
                                        <p:cTn dur="1" fill="hold" display="0" masterRel="nextClick" afterEffect="1"/>
                                        <p:tgtEl>
                                          <p:spTgt spid="10">
                                            <p:txEl>
                                              <p:pRg st="5" end="5"/>
                                            </p:txEl>
                                          </p:spTgt>
                                        </p:tgtEl>
                                        <p:attrNameLst>
                                          <p:attrName>ppt_c</p:attrName>
                                        </p:attrNameLst>
                                      </p:cBhvr>
                                      <p:to>
                                        <a:srgbClr val="969696"/>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0">
                                            <p:txEl>
                                              <p:pRg st="6" end="6"/>
                                            </p:txEl>
                                          </p:spTgt>
                                        </p:tgtEl>
                                        <p:attrNameLst>
                                          <p:attrName>style.visibility</p:attrName>
                                        </p:attrNameLst>
                                      </p:cBhvr>
                                      <p:to>
                                        <p:strVal val="visible"/>
                                      </p:to>
                                    </p:set>
                                    <p:animEffect transition="in" filter="wipe(left)">
                                      <p:cBhvr>
                                        <p:cTn id="42" dur="1250"/>
                                        <p:tgtEl>
                                          <p:spTgt spid="10">
                                            <p:txEl>
                                              <p:pRg st="6" end="6"/>
                                            </p:txEl>
                                          </p:spTgt>
                                        </p:tgtEl>
                                      </p:cBhvr>
                                    </p:animEffect>
                                  </p:childTnLst>
                                  <p:subTnLst>
                                    <p:animClr clrSpc="rgb" dir="cw">
                                      <p:cBhvr override="childStyle">
                                        <p:cTn dur="1" fill="hold" display="0" masterRel="nextClick" afterEffect="1"/>
                                        <p:tgtEl>
                                          <p:spTgt spid="10">
                                            <p:txEl>
                                              <p:pRg st="6" end="6"/>
                                            </p:txEl>
                                          </p:spTgt>
                                        </p:tgtEl>
                                        <p:attrNameLst>
                                          <p:attrName>ppt_c</p:attrName>
                                        </p:attrNameLst>
                                      </p:cBhvr>
                                      <p:to>
                                        <a:srgbClr val="969696"/>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left)">
                                      <p:cBhvr>
                                        <p:cTn id="47" dur="1250"/>
                                        <p:tgtEl>
                                          <p:spTgt spid="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7">
                                            <p:txEl>
                                              <p:pRg st="0" end="0"/>
                                            </p:txEl>
                                          </p:spTgt>
                                        </p:tgtEl>
                                        <p:attrNameLst>
                                          <p:attrName>style.visibility</p:attrName>
                                        </p:attrNameLst>
                                      </p:cBhvr>
                                      <p:to>
                                        <p:strVal val="visible"/>
                                      </p:to>
                                    </p:set>
                                    <p:animEffect transition="in" filter="wipe(left)">
                                      <p:cBhvr>
                                        <p:cTn id="52" dur="1250"/>
                                        <p:tgtEl>
                                          <p:spTgt spid="17">
                                            <p:txEl>
                                              <p:pRg st="0" end="0"/>
                                            </p:txEl>
                                          </p:spTgt>
                                        </p:tgtEl>
                                      </p:cBhvr>
                                    </p:animEffect>
                                  </p:childTnLst>
                                  <p:subTnLst>
                                    <p:animClr clrSpc="rgb" dir="cw">
                                      <p:cBhvr override="childStyle">
                                        <p:cTn dur="1" fill="hold" display="0" masterRel="nextClick" afterEffect="1"/>
                                        <p:tgtEl>
                                          <p:spTgt spid="17">
                                            <p:txEl>
                                              <p:pRg st="0" end="0"/>
                                            </p:txEl>
                                          </p:spTgt>
                                        </p:tgtEl>
                                        <p:attrNameLst>
                                          <p:attrName>ppt_c</p:attrName>
                                        </p:attrNameLst>
                                      </p:cBhvr>
                                      <p:to>
                                        <a:srgbClr val="969696"/>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7">
                                            <p:txEl>
                                              <p:pRg st="1" end="1"/>
                                            </p:txEl>
                                          </p:spTgt>
                                        </p:tgtEl>
                                        <p:attrNameLst>
                                          <p:attrName>style.visibility</p:attrName>
                                        </p:attrNameLst>
                                      </p:cBhvr>
                                      <p:to>
                                        <p:strVal val="visible"/>
                                      </p:to>
                                    </p:set>
                                    <p:animEffect transition="in" filter="wipe(left)">
                                      <p:cBhvr>
                                        <p:cTn id="57" dur="1250"/>
                                        <p:tgtEl>
                                          <p:spTgt spid="17">
                                            <p:txEl>
                                              <p:pRg st="1" end="1"/>
                                            </p:txEl>
                                          </p:spTgt>
                                        </p:tgtEl>
                                      </p:cBhvr>
                                    </p:animEffect>
                                  </p:childTnLst>
                                  <p:subTnLst>
                                    <p:animClr clrSpc="rgb" dir="cw">
                                      <p:cBhvr override="childStyle">
                                        <p:cTn dur="1" fill="hold" display="0" masterRel="nextClick" afterEffect="1"/>
                                        <p:tgtEl>
                                          <p:spTgt spid="17">
                                            <p:txEl>
                                              <p:pRg st="1" end="1"/>
                                            </p:txEl>
                                          </p:spTgt>
                                        </p:tgtEl>
                                        <p:attrNameLst>
                                          <p:attrName>ppt_c</p:attrName>
                                        </p:attrNameLst>
                                      </p:cBhvr>
                                      <p:to>
                                        <a:srgbClr val="969696"/>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7">
                                            <p:txEl>
                                              <p:pRg st="2" end="2"/>
                                            </p:txEl>
                                          </p:spTgt>
                                        </p:tgtEl>
                                        <p:attrNameLst>
                                          <p:attrName>style.visibility</p:attrName>
                                        </p:attrNameLst>
                                      </p:cBhvr>
                                      <p:to>
                                        <p:strVal val="visible"/>
                                      </p:to>
                                    </p:set>
                                    <p:animEffect transition="in" filter="wipe(left)">
                                      <p:cBhvr>
                                        <p:cTn id="62" dur="1250"/>
                                        <p:tgtEl>
                                          <p:spTgt spid="17">
                                            <p:txEl>
                                              <p:pRg st="2" end="2"/>
                                            </p:txEl>
                                          </p:spTgt>
                                        </p:tgtEl>
                                      </p:cBhvr>
                                    </p:animEffect>
                                  </p:childTnLst>
                                  <p:subTnLst>
                                    <p:animClr clrSpc="rgb" dir="cw">
                                      <p:cBhvr override="childStyle">
                                        <p:cTn dur="1" fill="hold" display="0" masterRel="nextClick" afterEffect="1"/>
                                        <p:tgtEl>
                                          <p:spTgt spid="17">
                                            <p:txEl>
                                              <p:pRg st="2" end="2"/>
                                            </p:txEl>
                                          </p:spTgt>
                                        </p:tgtEl>
                                        <p:attrNameLst>
                                          <p:attrName>ppt_c</p:attrName>
                                        </p:attrNameLst>
                                      </p:cBhvr>
                                      <p:to>
                                        <a:srgbClr val="969696"/>
                                      </p:to>
                                    </p:animClr>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7">
                                            <p:txEl>
                                              <p:pRg st="3" end="3"/>
                                            </p:txEl>
                                          </p:spTgt>
                                        </p:tgtEl>
                                        <p:attrNameLst>
                                          <p:attrName>style.visibility</p:attrName>
                                        </p:attrNameLst>
                                      </p:cBhvr>
                                      <p:to>
                                        <p:strVal val="visible"/>
                                      </p:to>
                                    </p:set>
                                    <p:animEffect transition="in" filter="wipe(left)">
                                      <p:cBhvr>
                                        <p:cTn id="67" dur="1250"/>
                                        <p:tgtEl>
                                          <p:spTgt spid="17">
                                            <p:txEl>
                                              <p:pRg st="3" end="3"/>
                                            </p:txEl>
                                          </p:spTgt>
                                        </p:tgtEl>
                                      </p:cBhvr>
                                    </p:animEffect>
                                  </p:childTnLst>
                                  <p:subTnLst>
                                    <p:animClr clrSpc="rgb" dir="cw">
                                      <p:cBhvr override="childStyle">
                                        <p:cTn dur="1" fill="hold" display="0" masterRel="nextClick" afterEffect="1"/>
                                        <p:tgtEl>
                                          <p:spTgt spid="17">
                                            <p:txEl>
                                              <p:pRg st="3" end="3"/>
                                            </p:txEl>
                                          </p:spTgt>
                                        </p:tgtEl>
                                        <p:attrNameLst>
                                          <p:attrName>ppt_c</p:attrName>
                                        </p:attrNameLst>
                                      </p:cBhvr>
                                      <p:to>
                                        <a:srgbClr val="969696"/>
                                      </p:to>
                                    </p:animClr>
                                  </p:sub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7">
                                            <p:txEl>
                                              <p:pRg st="4" end="4"/>
                                            </p:txEl>
                                          </p:spTgt>
                                        </p:tgtEl>
                                        <p:attrNameLst>
                                          <p:attrName>style.visibility</p:attrName>
                                        </p:attrNameLst>
                                      </p:cBhvr>
                                      <p:to>
                                        <p:strVal val="visible"/>
                                      </p:to>
                                    </p:set>
                                    <p:animEffect transition="in" filter="wipe(left)">
                                      <p:cBhvr>
                                        <p:cTn id="72" dur="1250"/>
                                        <p:tgtEl>
                                          <p:spTgt spid="17">
                                            <p:txEl>
                                              <p:pRg st="4" end="4"/>
                                            </p:txEl>
                                          </p:spTgt>
                                        </p:tgtEl>
                                      </p:cBhvr>
                                    </p:animEffect>
                                  </p:childTnLst>
                                  <p:subTnLst>
                                    <p:animClr clrSpc="rgb" dir="cw">
                                      <p:cBhvr override="childStyle">
                                        <p:cTn dur="1" fill="hold" display="0" masterRel="nextClick" afterEffect="1"/>
                                        <p:tgtEl>
                                          <p:spTgt spid="17">
                                            <p:txEl>
                                              <p:pRg st="4" end="4"/>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bldLvl="2"/>
      <p:bldP spid="17"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e 12"/>
          <p:cNvGrpSpPr>
            <a:grpSpLocks/>
          </p:cNvGrpSpPr>
          <p:nvPr/>
        </p:nvGrpSpPr>
        <p:grpSpPr bwMode="auto">
          <a:xfrm>
            <a:off x="-28575" y="0"/>
            <a:ext cx="9178925" cy="6165850"/>
            <a:chOff x="-28575" y="0"/>
            <a:chExt cx="9178924" cy="6165304"/>
          </a:xfrm>
        </p:grpSpPr>
        <p:sp>
          <p:nvSpPr>
            <p:cNvPr id="105" name="Rectangle 19"/>
            <p:cNvSpPr>
              <a:spLocks noChangeArrowheads="1"/>
            </p:cNvSpPr>
            <p:nvPr/>
          </p:nvSpPr>
          <p:spPr bwMode="auto">
            <a:xfrm>
              <a:off x="-28575" y="0"/>
              <a:ext cx="4640262" cy="2555649"/>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106" name="Rectangle 5"/>
            <p:cNvSpPr>
              <a:spLocks noChangeArrowheads="1"/>
            </p:cNvSpPr>
            <p:nvPr/>
          </p:nvSpPr>
          <p:spPr bwMode="auto">
            <a:xfrm>
              <a:off x="1851025" y="2555649"/>
              <a:ext cx="7299324" cy="180482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07" name="Rectangle 10"/>
            <p:cNvSpPr>
              <a:spLocks noChangeArrowheads="1"/>
            </p:cNvSpPr>
            <p:nvPr/>
          </p:nvSpPr>
          <p:spPr bwMode="auto">
            <a:xfrm>
              <a:off x="4611687" y="788918"/>
              <a:ext cx="2192337" cy="1766731"/>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4" name="Rectangle 11"/>
            <p:cNvSpPr>
              <a:spLocks noChangeArrowheads="1"/>
            </p:cNvSpPr>
            <p:nvPr/>
          </p:nvSpPr>
          <p:spPr bwMode="auto">
            <a:xfrm>
              <a:off x="0" y="755583"/>
              <a:ext cx="1858963" cy="3604894"/>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5" name="Rectangle 12"/>
            <p:cNvSpPr>
              <a:spLocks noChangeArrowheads="1"/>
            </p:cNvSpPr>
            <p:nvPr/>
          </p:nvSpPr>
          <p:spPr bwMode="auto">
            <a:xfrm>
              <a:off x="3995738" y="4360477"/>
              <a:ext cx="5153024" cy="1793716"/>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8" name="Rectangle 170"/>
            <p:cNvSpPr>
              <a:spLocks noChangeArrowheads="1"/>
            </p:cNvSpPr>
            <p:nvPr/>
          </p:nvSpPr>
          <p:spPr bwMode="auto">
            <a:xfrm>
              <a:off x="1858963" y="4360477"/>
              <a:ext cx="2136775" cy="180482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19" name="Rectangle 118"/>
            <p:cNvSpPr/>
            <p:nvPr/>
          </p:nvSpPr>
          <p:spPr>
            <a:xfrm>
              <a:off x="6804024" y="0"/>
              <a:ext cx="2346325" cy="25556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0" name="Rectangle 119"/>
            <p:cNvSpPr/>
            <p:nvPr/>
          </p:nvSpPr>
          <p:spPr>
            <a:xfrm>
              <a:off x="0" y="4360477"/>
              <a:ext cx="1858963" cy="180482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 name="Rectangle 11"/>
            <p:cNvSpPr/>
            <p:nvPr/>
          </p:nvSpPr>
          <p:spPr>
            <a:xfrm>
              <a:off x="4611687" y="0"/>
              <a:ext cx="2192337" cy="7889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15" name="Rectangle 14"/>
          <p:cNvSpPr/>
          <p:nvPr/>
        </p:nvSpPr>
        <p:spPr>
          <a:xfrm>
            <a:off x="1973263" y="2601913"/>
            <a:ext cx="6534150" cy="1711325"/>
          </a:xfrm>
          <a:prstGeom prst="rect">
            <a:avLst/>
          </a:prstGeom>
        </p:spPr>
        <p:txBody>
          <a:bodyPr>
            <a:spAutoFit/>
          </a:bodyPr>
          <a:lstStyle/>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COMMENT GÉRER </a:t>
            </a:r>
          </a:p>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VOTRE ASSOCIATION ?</a:t>
            </a:r>
          </a:p>
        </p:txBody>
      </p:sp>
      <p:sp>
        <p:nvSpPr>
          <p:cNvPr id="14" name="Rectangle 13"/>
          <p:cNvSpPr/>
          <p:nvPr/>
        </p:nvSpPr>
        <p:spPr>
          <a:xfrm>
            <a:off x="-20638" y="0"/>
            <a:ext cx="9164638" cy="6116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17413" name="Groupe 10"/>
          <p:cNvGrpSpPr>
            <a:grpSpLocks/>
          </p:cNvGrpSpPr>
          <p:nvPr/>
        </p:nvGrpSpPr>
        <p:grpSpPr bwMode="auto">
          <a:xfrm>
            <a:off x="-28575" y="6056313"/>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17416"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8"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4" fill="hold" grpId="0" nodeType="clickEffect">
                                  <p:stCondLst>
                                    <p:cond delay="0"/>
                                  </p:stCondLst>
                                  <p:childTnLst>
                                    <p:animEffect transition="out" filter="wipe(down)">
                                      <p:cBhvr>
                                        <p:cTn id="6" dur="1600"/>
                                        <p:tgtEl>
                                          <p:spTgt spid="14"/>
                                        </p:tgtEl>
                                      </p:cBhvr>
                                    </p:animEffect>
                                    <p:set>
                                      <p:cBhvr>
                                        <p:cTn id="7" dur="1" fill="hold">
                                          <p:stCondLst>
                                            <p:cond delay="1599"/>
                                          </p:stCondLst>
                                        </p:cTn>
                                        <p:tgtEl>
                                          <p:spTgt spid="14"/>
                                        </p:tgtEl>
                                        <p:attrNameLst>
                                          <p:attrName>style.visibility</p:attrName>
                                        </p:attrNameLst>
                                      </p:cBhvr>
                                      <p:to>
                                        <p:strVal val="hidden"/>
                                      </p:to>
                                    </p:set>
                                  </p:childTnLst>
                                </p:cTn>
                              </p:par>
                            </p:childTnLst>
                          </p:cTn>
                        </p:par>
                        <p:par>
                          <p:cTn id="8" fill="hold" nodeType="afterGroup">
                            <p:stCondLst>
                              <p:cond delay="1600"/>
                            </p:stCondLst>
                            <p:childTnLst>
                              <p:par>
                                <p:cTn id="9" presetID="22" presetClass="entr" presetSubtype="1"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1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
          <p:cNvSpPr>
            <a:spLocks noChangeArrowheads="1"/>
          </p:cNvSpPr>
          <p:nvPr/>
        </p:nvSpPr>
        <p:spPr bwMode="auto">
          <a:xfrm>
            <a:off x="0" y="0"/>
            <a:ext cx="1858963" cy="6165850"/>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27100" y="0"/>
            <a:ext cx="8216900" cy="6116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35844" name="Groupe 10"/>
          <p:cNvGrpSpPr>
            <a:grpSpLocks/>
          </p:cNvGrpSpPr>
          <p:nvPr/>
        </p:nvGrpSpPr>
        <p:grpSpPr bwMode="auto">
          <a:xfrm>
            <a:off x="-12700" y="6059488"/>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35855"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56"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7"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10" name="Espace réservé du contenu 2"/>
          <p:cNvSpPr txBox="1">
            <a:spLocks noGrp="1"/>
          </p:cNvSpPr>
          <p:nvPr>
            <p:ph idx="1"/>
          </p:nvPr>
        </p:nvSpPr>
        <p:spPr>
          <a:xfrm>
            <a:off x="1698625" y="996950"/>
            <a:ext cx="7337425" cy="1828800"/>
          </a:xfrm>
        </p:spPr>
        <p:txBody>
          <a:bodyPr/>
          <a:lstStyle/>
          <a:p>
            <a:pPr eaLnBrk="1" hangingPunct="1">
              <a:buFont typeface="Wingdings" pitchFamily="2" charset="2"/>
              <a:buChar char="§"/>
            </a:pPr>
            <a:r>
              <a:rPr sz="1800" smtClean="0">
                <a:latin typeface="Calibri" pitchFamily="34" charset="0"/>
              </a:rPr>
              <a:t>Se prépare annuellement à partir de la rentrée de septembre.</a:t>
            </a:r>
          </a:p>
          <a:p>
            <a:pPr eaLnBrk="1" hangingPunct="1">
              <a:buFont typeface="Wingdings" pitchFamily="2" charset="2"/>
              <a:buChar char="§"/>
            </a:pPr>
            <a:r>
              <a:rPr sz="1800" smtClean="0">
                <a:latin typeface="Calibri" pitchFamily="34" charset="0"/>
              </a:rPr>
              <a:t>Document de gestion indispensable : permet d’assurer la cohésion entre les dépenses et les recettes</a:t>
            </a:r>
          </a:p>
          <a:p>
            <a:pPr eaLnBrk="1" hangingPunct="1">
              <a:buFont typeface="Wingdings" pitchFamily="2" charset="2"/>
              <a:buChar char="§"/>
            </a:pPr>
            <a:r>
              <a:rPr sz="1800" smtClean="0">
                <a:latin typeface="Calibri" pitchFamily="34" charset="0"/>
              </a:rPr>
              <a:t>C’est une estimation et pas un document comptable.</a:t>
            </a:r>
          </a:p>
          <a:p>
            <a:pPr eaLnBrk="1" hangingPunct="1">
              <a:buFont typeface="Wingdings" pitchFamily="2" charset="2"/>
              <a:buChar char="§"/>
            </a:pPr>
            <a:r>
              <a:rPr sz="1800" smtClean="0">
                <a:latin typeface="Calibri" pitchFamily="34" charset="0"/>
              </a:rPr>
              <a:t>Nécessaire pour obtenir des financements</a:t>
            </a:r>
          </a:p>
        </p:txBody>
      </p:sp>
      <p:grpSp>
        <p:nvGrpSpPr>
          <p:cNvPr id="11" name="Groupe 3"/>
          <p:cNvGrpSpPr>
            <a:grpSpLocks/>
          </p:cNvGrpSpPr>
          <p:nvPr/>
        </p:nvGrpSpPr>
        <p:grpSpPr bwMode="auto">
          <a:xfrm>
            <a:off x="250825" y="333375"/>
            <a:ext cx="8893175" cy="368300"/>
            <a:chOff x="-36512" y="3429000"/>
            <a:chExt cx="9144000" cy="369335"/>
          </a:xfrm>
        </p:grpSpPr>
        <p:sp>
          <p:nvSpPr>
            <p:cNvPr id="12" name="Rectangle 11"/>
            <p:cNvSpPr/>
            <p:nvPr/>
          </p:nvSpPr>
          <p:spPr>
            <a:xfrm>
              <a:off x="-36512" y="3429000"/>
              <a:ext cx="9144000" cy="36933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13" name="ZoneTexte 7"/>
            <p:cNvSpPr txBox="1"/>
            <p:nvPr/>
          </p:nvSpPr>
          <p:spPr>
            <a:xfrm>
              <a:off x="719231" y="3429000"/>
              <a:ext cx="6553580"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LE BUDGET</a:t>
              </a:r>
              <a:endParaRPr lang="fr-FR" b="1" kern="0" dirty="0">
                <a:solidFill>
                  <a:schemeClr val="bg1"/>
                </a:solidFill>
                <a:latin typeface="Calibri"/>
                <a:cs typeface="+mn-cs"/>
              </a:endParaRPr>
            </a:p>
          </p:txBody>
        </p:sp>
      </p:grpSp>
      <p:grpSp>
        <p:nvGrpSpPr>
          <p:cNvPr id="14" name="Groupe 7"/>
          <p:cNvGrpSpPr>
            <a:grpSpLocks/>
          </p:cNvGrpSpPr>
          <p:nvPr/>
        </p:nvGrpSpPr>
        <p:grpSpPr bwMode="auto">
          <a:xfrm>
            <a:off x="250825" y="3119438"/>
            <a:ext cx="8893175" cy="368300"/>
            <a:chOff x="-36512" y="3429000"/>
            <a:chExt cx="9144000" cy="369335"/>
          </a:xfrm>
        </p:grpSpPr>
        <p:sp>
          <p:nvSpPr>
            <p:cNvPr id="15" name="Rectangle 14"/>
            <p:cNvSpPr/>
            <p:nvPr/>
          </p:nvSpPr>
          <p:spPr>
            <a:xfrm>
              <a:off x="-36512" y="3429000"/>
              <a:ext cx="9144000" cy="36933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16" name="ZoneTexte 7"/>
            <p:cNvSpPr txBox="1"/>
            <p:nvPr/>
          </p:nvSpPr>
          <p:spPr>
            <a:xfrm>
              <a:off x="719231" y="3429000"/>
              <a:ext cx="6553580"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COMPTE-RENDU DES ACTIVITÉS ANNUEL</a:t>
              </a:r>
              <a:endParaRPr lang="fr-FR" b="1" kern="0" dirty="0">
                <a:solidFill>
                  <a:schemeClr val="bg1"/>
                </a:solidFill>
                <a:latin typeface="Calibri"/>
                <a:cs typeface="+mn-cs"/>
              </a:endParaRPr>
            </a:p>
          </p:txBody>
        </p:sp>
      </p:grpSp>
      <p:sp>
        <p:nvSpPr>
          <p:cNvPr id="17" name="Espace réservé du contenu 2"/>
          <p:cNvSpPr txBox="1">
            <a:spLocks/>
          </p:cNvSpPr>
          <p:nvPr/>
        </p:nvSpPr>
        <p:spPr bwMode="auto">
          <a:xfrm>
            <a:off x="1698625" y="3783013"/>
            <a:ext cx="7213600"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ts val="800"/>
              </a:spcBef>
              <a:buSzPct val="100000"/>
              <a:buFont typeface="Wingdings" pitchFamily="2" charset="2"/>
              <a:buChar char="§"/>
            </a:pPr>
            <a:r>
              <a:rPr lang="fr-FR">
                <a:solidFill>
                  <a:srgbClr val="000000"/>
                </a:solidFill>
              </a:rPr>
              <a:t>Utile pour les dirigeants, les adhérents, les autorités de tutelle et éventuellement les demandes de subvention</a:t>
            </a:r>
          </a:p>
          <a:p>
            <a:pPr eaLnBrk="1" hangingPunct="1">
              <a:spcBef>
                <a:spcPts val="800"/>
              </a:spcBef>
              <a:buSzPct val="100000"/>
              <a:buFont typeface="Wingdings" pitchFamily="2" charset="2"/>
              <a:buChar char="§"/>
            </a:pPr>
            <a:r>
              <a:rPr lang="fr-FR">
                <a:solidFill>
                  <a:srgbClr val="000000"/>
                </a:solidFill>
              </a:rPr>
              <a:t>Fait le point des activités : fréquentation, adaptation aux besoins</a:t>
            </a:r>
          </a:p>
          <a:p>
            <a:pPr eaLnBrk="1" hangingPunct="1">
              <a:spcBef>
                <a:spcPts val="800"/>
              </a:spcBef>
              <a:buSzPct val="100000"/>
              <a:buFont typeface="Wingdings" pitchFamily="2" charset="2"/>
              <a:buChar char="§"/>
            </a:pPr>
            <a:r>
              <a:rPr lang="fr-FR">
                <a:solidFill>
                  <a:srgbClr val="000000"/>
                </a:solidFill>
              </a:rPr>
              <a:t>Identifie de nouveaux besoins</a:t>
            </a:r>
          </a:p>
          <a:p>
            <a:pPr eaLnBrk="1" hangingPunct="1">
              <a:spcBef>
                <a:spcPts val="800"/>
              </a:spcBef>
              <a:buSzPct val="100000"/>
              <a:buFont typeface="Wingdings" pitchFamily="2" charset="2"/>
              <a:buChar char="§"/>
            </a:pPr>
            <a:r>
              <a:rPr lang="fr-FR">
                <a:solidFill>
                  <a:srgbClr val="000000"/>
                </a:solidFill>
              </a:rPr>
              <a:t>Il prépare le rapport moral de l’Assemblée Générale, mais rentre dans plus de détail</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25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left)">
                                      <p:cBhvr>
                                        <p:cTn id="12" dur="1250"/>
                                        <p:tgtEl>
                                          <p:spTgt spid="10">
                                            <p:txEl>
                                              <p:pRg st="0" end="0"/>
                                            </p:txEl>
                                          </p:spTgt>
                                        </p:tgtEl>
                                      </p:cBhvr>
                                    </p:animEffect>
                                  </p:childTnLst>
                                  <p:subTnLst>
                                    <p:animClr clrSpc="rgb" dir="cw">
                                      <p:cBhvr override="childStyle">
                                        <p:cTn dur="1" fill="hold" display="0" masterRel="nextClick" afterEffect="1"/>
                                        <p:tgtEl>
                                          <p:spTgt spid="10">
                                            <p:txEl>
                                              <p:pRg st="0" end="0"/>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wipe(left)">
                                      <p:cBhvr>
                                        <p:cTn id="17" dur="1250"/>
                                        <p:tgtEl>
                                          <p:spTgt spid="10">
                                            <p:txEl>
                                              <p:pRg st="1" end="1"/>
                                            </p:txEl>
                                          </p:spTgt>
                                        </p:tgtEl>
                                      </p:cBhvr>
                                    </p:animEffect>
                                  </p:childTnLst>
                                  <p:subTnLst>
                                    <p:animClr clrSpc="rgb" dir="cw">
                                      <p:cBhvr override="childStyle">
                                        <p:cTn dur="1" fill="hold" display="0" masterRel="nextClick" afterEffect="1"/>
                                        <p:tgtEl>
                                          <p:spTgt spid="10">
                                            <p:txEl>
                                              <p:pRg st="1" end="1"/>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animEffect transition="in" filter="wipe(left)">
                                      <p:cBhvr>
                                        <p:cTn id="22" dur="1250"/>
                                        <p:tgtEl>
                                          <p:spTgt spid="10">
                                            <p:txEl>
                                              <p:pRg st="2" end="2"/>
                                            </p:txEl>
                                          </p:spTgt>
                                        </p:tgtEl>
                                      </p:cBhvr>
                                    </p:animEffect>
                                  </p:childTnLst>
                                  <p:subTnLst>
                                    <p:animClr clrSpc="rgb" dir="cw">
                                      <p:cBhvr override="childStyle">
                                        <p:cTn dur="1" fill="hold" display="0" masterRel="nextClick" afterEffect="1"/>
                                        <p:tgtEl>
                                          <p:spTgt spid="10">
                                            <p:txEl>
                                              <p:pRg st="2" end="2"/>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animEffect transition="in" filter="wipe(left)">
                                      <p:cBhvr>
                                        <p:cTn id="27" dur="1250"/>
                                        <p:tgtEl>
                                          <p:spTgt spid="10">
                                            <p:txEl>
                                              <p:pRg st="3" end="3"/>
                                            </p:txEl>
                                          </p:spTgt>
                                        </p:tgtEl>
                                      </p:cBhvr>
                                    </p:animEffect>
                                  </p:childTnLst>
                                  <p:subTnLst>
                                    <p:animClr clrSpc="rgb" dir="cw">
                                      <p:cBhvr override="childStyle">
                                        <p:cTn dur="1" fill="hold" display="0" masterRel="nextClick" afterEffect="1"/>
                                        <p:tgtEl>
                                          <p:spTgt spid="10">
                                            <p:txEl>
                                              <p:pRg st="3" end="3"/>
                                            </p:txEl>
                                          </p:spTgt>
                                        </p:tgtEl>
                                        <p:attrNameLst>
                                          <p:attrName>ppt_c</p:attrName>
                                        </p:attrNameLst>
                                      </p:cBhvr>
                                      <p:to>
                                        <a:srgbClr val="96969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1250"/>
                                        <p:tgtEl>
                                          <p:spTgt spid="1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7">
                                            <p:txEl>
                                              <p:pRg st="0" end="0"/>
                                            </p:txEl>
                                          </p:spTgt>
                                        </p:tgtEl>
                                        <p:attrNameLst>
                                          <p:attrName>style.visibility</p:attrName>
                                        </p:attrNameLst>
                                      </p:cBhvr>
                                      <p:to>
                                        <p:strVal val="visible"/>
                                      </p:to>
                                    </p:set>
                                    <p:animEffect transition="in" filter="wipe(left)">
                                      <p:cBhvr>
                                        <p:cTn id="37" dur="1250"/>
                                        <p:tgtEl>
                                          <p:spTgt spid="17">
                                            <p:txEl>
                                              <p:pRg st="0" end="0"/>
                                            </p:txEl>
                                          </p:spTgt>
                                        </p:tgtEl>
                                      </p:cBhvr>
                                    </p:animEffect>
                                  </p:childTnLst>
                                  <p:subTnLst>
                                    <p:animClr clrSpc="rgb" dir="cw">
                                      <p:cBhvr override="childStyle">
                                        <p:cTn dur="1" fill="hold" display="0" masterRel="nextClick" afterEffect="1"/>
                                        <p:tgtEl>
                                          <p:spTgt spid="17">
                                            <p:txEl>
                                              <p:pRg st="0" end="0"/>
                                            </p:txEl>
                                          </p:spTgt>
                                        </p:tgtEl>
                                        <p:attrNameLst>
                                          <p:attrName>ppt_c</p:attrName>
                                        </p:attrNameLst>
                                      </p:cBhvr>
                                      <p:to>
                                        <a:srgbClr val="969696"/>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
                                            <p:txEl>
                                              <p:pRg st="1" end="1"/>
                                            </p:txEl>
                                          </p:spTgt>
                                        </p:tgtEl>
                                        <p:attrNameLst>
                                          <p:attrName>style.visibility</p:attrName>
                                        </p:attrNameLst>
                                      </p:cBhvr>
                                      <p:to>
                                        <p:strVal val="visible"/>
                                      </p:to>
                                    </p:set>
                                    <p:animEffect transition="in" filter="wipe(left)">
                                      <p:cBhvr>
                                        <p:cTn id="42" dur="1250"/>
                                        <p:tgtEl>
                                          <p:spTgt spid="17">
                                            <p:txEl>
                                              <p:pRg st="1" end="1"/>
                                            </p:txEl>
                                          </p:spTgt>
                                        </p:tgtEl>
                                      </p:cBhvr>
                                    </p:animEffect>
                                  </p:childTnLst>
                                  <p:subTnLst>
                                    <p:animClr clrSpc="rgb" dir="cw">
                                      <p:cBhvr override="childStyle">
                                        <p:cTn dur="1" fill="hold" display="0" masterRel="nextClick" afterEffect="1"/>
                                        <p:tgtEl>
                                          <p:spTgt spid="17">
                                            <p:txEl>
                                              <p:pRg st="1" end="1"/>
                                            </p:txEl>
                                          </p:spTgt>
                                        </p:tgtEl>
                                        <p:attrNameLst>
                                          <p:attrName>ppt_c</p:attrName>
                                        </p:attrNameLst>
                                      </p:cBhvr>
                                      <p:to>
                                        <a:srgbClr val="969696"/>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7">
                                            <p:txEl>
                                              <p:pRg st="2" end="2"/>
                                            </p:txEl>
                                          </p:spTgt>
                                        </p:tgtEl>
                                        <p:attrNameLst>
                                          <p:attrName>style.visibility</p:attrName>
                                        </p:attrNameLst>
                                      </p:cBhvr>
                                      <p:to>
                                        <p:strVal val="visible"/>
                                      </p:to>
                                    </p:set>
                                    <p:animEffect transition="in" filter="wipe(left)">
                                      <p:cBhvr>
                                        <p:cTn id="47" dur="1250"/>
                                        <p:tgtEl>
                                          <p:spTgt spid="17">
                                            <p:txEl>
                                              <p:pRg st="2" end="2"/>
                                            </p:txEl>
                                          </p:spTgt>
                                        </p:tgtEl>
                                      </p:cBhvr>
                                    </p:animEffect>
                                  </p:childTnLst>
                                  <p:subTnLst>
                                    <p:animClr clrSpc="rgb" dir="cw">
                                      <p:cBhvr override="childStyle">
                                        <p:cTn dur="1" fill="hold" display="0" masterRel="nextClick" afterEffect="1"/>
                                        <p:tgtEl>
                                          <p:spTgt spid="17">
                                            <p:txEl>
                                              <p:pRg st="2" end="2"/>
                                            </p:txEl>
                                          </p:spTgt>
                                        </p:tgtEl>
                                        <p:attrNameLst>
                                          <p:attrName>ppt_c</p:attrName>
                                        </p:attrNameLst>
                                      </p:cBhvr>
                                      <p:to>
                                        <a:srgbClr val="969696"/>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7">
                                            <p:txEl>
                                              <p:pRg st="3" end="3"/>
                                            </p:txEl>
                                          </p:spTgt>
                                        </p:tgtEl>
                                        <p:attrNameLst>
                                          <p:attrName>style.visibility</p:attrName>
                                        </p:attrNameLst>
                                      </p:cBhvr>
                                      <p:to>
                                        <p:strVal val="visible"/>
                                      </p:to>
                                    </p:set>
                                    <p:animEffect transition="in" filter="wipe(left)">
                                      <p:cBhvr>
                                        <p:cTn id="52" dur="1250"/>
                                        <p:tgtEl>
                                          <p:spTgt spid="17">
                                            <p:txEl>
                                              <p:pRg st="3" end="3"/>
                                            </p:txEl>
                                          </p:spTgt>
                                        </p:tgtEl>
                                      </p:cBhvr>
                                    </p:animEffect>
                                  </p:childTnLst>
                                  <p:subTnLst>
                                    <p:animClr clrSpc="rgb" dir="cw">
                                      <p:cBhvr override="childStyle">
                                        <p:cTn dur="1" fill="hold" display="0" masterRel="nextClick" afterEffect="1"/>
                                        <p:tgtEl>
                                          <p:spTgt spid="17">
                                            <p:txEl>
                                              <p:pRg st="3" end="3"/>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bldLvl="2"/>
      <p:bldP spid="1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
          <p:cNvSpPr>
            <a:spLocks noChangeArrowheads="1"/>
          </p:cNvSpPr>
          <p:nvPr/>
        </p:nvSpPr>
        <p:spPr bwMode="auto">
          <a:xfrm>
            <a:off x="0" y="0"/>
            <a:ext cx="1858963" cy="6165850"/>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27100" y="0"/>
            <a:ext cx="8216900" cy="6116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36868" name="Groupe 10"/>
          <p:cNvGrpSpPr>
            <a:grpSpLocks/>
          </p:cNvGrpSpPr>
          <p:nvPr/>
        </p:nvGrpSpPr>
        <p:grpSpPr bwMode="auto">
          <a:xfrm>
            <a:off x="-12700" y="6059488"/>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36879"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0"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81"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10" name="Espace réservé du contenu 2"/>
          <p:cNvSpPr txBox="1">
            <a:spLocks noGrp="1"/>
          </p:cNvSpPr>
          <p:nvPr>
            <p:ph idx="1"/>
          </p:nvPr>
        </p:nvSpPr>
        <p:spPr>
          <a:xfrm>
            <a:off x="1665288" y="1041400"/>
            <a:ext cx="7299325" cy="1828800"/>
          </a:xfrm>
        </p:spPr>
        <p:txBody>
          <a:bodyPr/>
          <a:lstStyle/>
          <a:p>
            <a:pPr eaLnBrk="1" hangingPunct="1">
              <a:buFont typeface="Wingdings" pitchFamily="2" charset="2"/>
              <a:buChar char="§"/>
            </a:pPr>
            <a:r>
              <a:rPr sz="1800" smtClean="0">
                <a:latin typeface="Calibri" pitchFamily="34" charset="0"/>
              </a:rPr>
              <a:t>Comparaison par rapport au budget et à l’année précédente</a:t>
            </a:r>
          </a:p>
          <a:p>
            <a:pPr eaLnBrk="1" hangingPunct="1">
              <a:buFont typeface="Wingdings" pitchFamily="2" charset="2"/>
              <a:buChar char="§"/>
            </a:pPr>
            <a:r>
              <a:rPr sz="1800" smtClean="0">
                <a:latin typeface="Calibri" pitchFamily="34" charset="0"/>
              </a:rPr>
              <a:t>Explication des écarts</a:t>
            </a:r>
          </a:p>
          <a:p>
            <a:pPr eaLnBrk="1" hangingPunct="1">
              <a:buFont typeface="Wingdings" pitchFamily="2" charset="2"/>
              <a:buChar char="§"/>
            </a:pPr>
            <a:r>
              <a:rPr sz="1800" smtClean="0">
                <a:latin typeface="Calibri" pitchFamily="34" charset="0"/>
              </a:rPr>
              <a:t>Décisions proposées en conséquence</a:t>
            </a:r>
          </a:p>
          <a:p>
            <a:pPr eaLnBrk="1" hangingPunct="1">
              <a:buFont typeface="Wingdings" pitchFamily="2" charset="2"/>
              <a:buChar char="§"/>
            </a:pPr>
            <a:r>
              <a:rPr sz="1800" smtClean="0">
                <a:latin typeface="Calibri" pitchFamily="34" charset="0"/>
              </a:rPr>
              <a:t>Proposition d’affectation des résultats.</a:t>
            </a:r>
          </a:p>
          <a:p>
            <a:pPr eaLnBrk="1" hangingPunct="1">
              <a:buFont typeface="Wingdings" pitchFamily="2" charset="2"/>
              <a:buChar char="§"/>
            </a:pPr>
            <a:r>
              <a:rPr sz="1800" smtClean="0">
                <a:latin typeface="Calibri" pitchFamily="34" charset="0"/>
              </a:rPr>
              <a:t>Présentation du budget de l’année en cours</a:t>
            </a:r>
          </a:p>
        </p:txBody>
      </p:sp>
      <p:grpSp>
        <p:nvGrpSpPr>
          <p:cNvPr id="11" name="Groupe 3"/>
          <p:cNvGrpSpPr>
            <a:grpSpLocks/>
          </p:cNvGrpSpPr>
          <p:nvPr/>
        </p:nvGrpSpPr>
        <p:grpSpPr bwMode="auto">
          <a:xfrm>
            <a:off x="250825" y="322263"/>
            <a:ext cx="8945563" cy="369887"/>
            <a:chOff x="-36512" y="3429000"/>
            <a:chExt cx="9144000" cy="369335"/>
          </a:xfrm>
        </p:grpSpPr>
        <p:sp>
          <p:nvSpPr>
            <p:cNvPr id="12" name="Rectangle 11"/>
            <p:cNvSpPr/>
            <p:nvPr/>
          </p:nvSpPr>
          <p:spPr>
            <a:xfrm>
              <a:off x="-36512" y="3429000"/>
              <a:ext cx="9144000" cy="36933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13" name="ZoneTexte 7"/>
            <p:cNvSpPr txBox="1"/>
            <p:nvPr/>
          </p:nvSpPr>
          <p:spPr>
            <a:xfrm>
              <a:off x="719673" y="3429000"/>
              <a:ext cx="6552524"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LE RAPPORT FINANCIER</a:t>
              </a:r>
              <a:endParaRPr lang="fr-FR" b="1" kern="0" dirty="0">
                <a:solidFill>
                  <a:schemeClr val="bg1"/>
                </a:solidFill>
                <a:latin typeface="Calibri"/>
                <a:cs typeface="+mn-cs"/>
              </a:endParaRPr>
            </a:p>
          </p:txBody>
        </p:sp>
      </p:grpSp>
      <p:grpSp>
        <p:nvGrpSpPr>
          <p:cNvPr id="14" name="Groupe 6"/>
          <p:cNvGrpSpPr>
            <a:grpSpLocks/>
          </p:cNvGrpSpPr>
          <p:nvPr/>
        </p:nvGrpSpPr>
        <p:grpSpPr bwMode="auto">
          <a:xfrm>
            <a:off x="234950" y="3217863"/>
            <a:ext cx="8961438" cy="368300"/>
            <a:chOff x="-36512" y="3429000"/>
            <a:chExt cx="9144000" cy="369335"/>
          </a:xfrm>
        </p:grpSpPr>
        <p:sp>
          <p:nvSpPr>
            <p:cNvPr id="15" name="Rectangle 14"/>
            <p:cNvSpPr/>
            <p:nvPr/>
          </p:nvSpPr>
          <p:spPr>
            <a:xfrm>
              <a:off x="-36512" y="3429000"/>
              <a:ext cx="9144000" cy="36933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16" name="ZoneTexte 7"/>
            <p:cNvSpPr txBox="1"/>
            <p:nvPr/>
          </p:nvSpPr>
          <p:spPr>
            <a:xfrm>
              <a:off x="718334" y="3429000"/>
              <a:ext cx="6553875" cy="369335"/>
            </a:xfrm>
            <a:prstGeom prst="rect">
              <a:avLst/>
            </a:prstGeom>
            <a:noFill/>
            <a:ln>
              <a:noFill/>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fr-FR" b="1" kern="0" dirty="0">
                  <a:solidFill>
                    <a:schemeClr val="bg1"/>
                  </a:solidFill>
                  <a:latin typeface="+mn-lt"/>
                  <a:cs typeface="+mn-cs"/>
                </a:rPr>
                <a:t>LES DEMANDES DE SUBVENTION</a:t>
              </a:r>
              <a:endParaRPr lang="fr-FR" b="1" kern="0" dirty="0">
                <a:solidFill>
                  <a:schemeClr val="bg1"/>
                </a:solidFill>
                <a:latin typeface="Calibri"/>
                <a:cs typeface="+mn-cs"/>
              </a:endParaRPr>
            </a:p>
          </p:txBody>
        </p:sp>
      </p:grpSp>
      <p:sp>
        <p:nvSpPr>
          <p:cNvPr id="17" name="Espace réservé du contenu 2"/>
          <p:cNvSpPr txBox="1">
            <a:spLocks/>
          </p:cNvSpPr>
          <p:nvPr/>
        </p:nvSpPr>
        <p:spPr bwMode="auto">
          <a:xfrm>
            <a:off x="1668463" y="3933825"/>
            <a:ext cx="7262812"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ts val="800"/>
              </a:spcBef>
              <a:buSzPct val="100000"/>
              <a:buFont typeface="Wingdings" pitchFamily="2" charset="2"/>
              <a:buChar char="§"/>
            </a:pPr>
            <a:r>
              <a:rPr lang="fr-FR">
                <a:solidFill>
                  <a:srgbClr val="000000"/>
                </a:solidFill>
              </a:rPr>
              <a:t>Distinguer subventions de fonctionnement et subventions d’investissement</a:t>
            </a:r>
          </a:p>
          <a:p>
            <a:pPr eaLnBrk="1" hangingPunct="1">
              <a:spcBef>
                <a:spcPts val="800"/>
              </a:spcBef>
              <a:buSzPct val="100000"/>
              <a:buFont typeface="Wingdings" pitchFamily="2" charset="2"/>
              <a:buChar char="§"/>
            </a:pPr>
            <a:r>
              <a:rPr lang="fr-FR">
                <a:solidFill>
                  <a:srgbClr val="000000"/>
                </a:solidFill>
              </a:rPr>
              <a:t>Demandes globales ou spécifiques à une action</a:t>
            </a:r>
          </a:p>
          <a:p>
            <a:pPr eaLnBrk="1" hangingPunct="1">
              <a:spcBef>
                <a:spcPts val="800"/>
              </a:spcBef>
              <a:buSzPct val="100000"/>
              <a:buFont typeface="Wingdings" pitchFamily="2" charset="2"/>
              <a:buChar char="§"/>
            </a:pPr>
            <a:r>
              <a:rPr lang="fr-FR">
                <a:solidFill>
                  <a:srgbClr val="000000"/>
                </a:solidFill>
              </a:rPr>
              <a:t>Identifier les dates limites de dépôt des demandes</a:t>
            </a:r>
          </a:p>
          <a:p>
            <a:pPr eaLnBrk="1" hangingPunct="1">
              <a:spcBef>
                <a:spcPts val="800"/>
              </a:spcBef>
              <a:buSzPct val="100000"/>
              <a:buFont typeface="Wingdings" pitchFamily="2" charset="2"/>
              <a:buChar char="§"/>
            </a:pPr>
            <a:r>
              <a:rPr lang="fr-FR">
                <a:solidFill>
                  <a:srgbClr val="000000"/>
                </a:solidFill>
              </a:rPr>
              <a:t>Présenter les demandes pour s’assurer de leurs biens fondés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25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left)">
                                      <p:cBhvr>
                                        <p:cTn id="12" dur="1250"/>
                                        <p:tgtEl>
                                          <p:spTgt spid="10">
                                            <p:txEl>
                                              <p:pRg st="0" end="0"/>
                                            </p:txEl>
                                          </p:spTgt>
                                        </p:tgtEl>
                                      </p:cBhvr>
                                    </p:animEffect>
                                  </p:childTnLst>
                                  <p:subTnLst>
                                    <p:animClr clrSpc="rgb" dir="cw">
                                      <p:cBhvr override="childStyle">
                                        <p:cTn dur="1" fill="hold" display="0" masterRel="nextClick" afterEffect="1"/>
                                        <p:tgtEl>
                                          <p:spTgt spid="10">
                                            <p:txEl>
                                              <p:pRg st="0" end="0"/>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wipe(left)">
                                      <p:cBhvr>
                                        <p:cTn id="17" dur="1250"/>
                                        <p:tgtEl>
                                          <p:spTgt spid="10">
                                            <p:txEl>
                                              <p:pRg st="1" end="1"/>
                                            </p:txEl>
                                          </p:spTgt>
                                        </p:tgtEl>
                                      </p:cBhvr>
                                    </p:animEffect>
                                  </p:childTnLst>
                                  <p:subTnLst>
                                    <p:animClr clrSpc="rgb" dir="cw">
                                      <p:cBhvr override="childStyle">
                                        <p:cTn dur="1" fill="hold" display="0" masterRel="nextClick" afterEffect="1"/>
                                        <p:tgtEl>
                                          <p:spTgt spid="10">
                                            <p:txEl>
                                              <p:pRg st="1" end="1"/>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animEffect transition="in" filter="wipe(left)">
                                      <p:cBhvr>
                                        <p:cTn id="22" dur="1250"/>
                                        <p:tgtEl>
                                          <p:spTgt spid="10">
                                            <p:txEl>
                                              <p:pRg st="2" end="2"/>
                                            </p:txEl>
                                          </p:spTgt>
                                        </p:tgtEl>
                                      </p:cBhvr>
                                    </p:animEffect>
                                  </p:childTnLst>
                                  <p:subTnLst>
                                    <p:animClr clrSpc="rgb" dir="cw">
                                      <p:cBhvr override="childStyle">
                                        <p:cTn dur="1" fill="hold" display="0" masterRel="nextClick" afterEffect="1"/>
                                        <p:tgtEl>
                                          <p:spTgt spid="10">
                                            <p:txEl>
                                              <p:pRg st="2" end="2"/>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animEffect transition="in" filter="wipe(left)">
                                      <p:cBhvr>
                                        <p:cTn id="27" dur="1250"/>
                                        <p:tgtEl>
                                          <p:spTgt spid="10">
                                            <p:txEl>
                                              <p:pRg st="3" end="3"/>
                                            </p:txEl>
                                          </p:spTgt>
                                        </p:tgtEl>
                                      </p:cBhvr>
                                    </p:animEffect>
                                  </p:childTnLst>
                                  <p:subTnLst>
                                    <p:animClr clrSpc="rgb" dir="cw">
                                      <p:cBhvr override="childStyle">
                                        <p:cTn dur="1" fill="hold" display="0" masterRel="nextClick" afterEffect="1"/>
                                        <p:tgtEl>
                                          <p:spTgt spid="10">
                                            <p:txEl>
                                              <p:pRg st="3" end="3"/>
                                            </p:txEl>
                                          </p:spTgt>
                                        </p:tgtEl>
                                        <p:attrNameLst>
                                          <p:attrName>ppt_c</p:attrName>
                                        </p:attrNameLst>
                                      </p:cBhvr>
                                      <p:to>
                                        <a:srgbClr val="96969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xEl>
                                              <p:pRg st="4" end="4"/>
                                            </p:txEl>
                                          </p:spTgt>
                                        </p:tgtEl>
                                        <p:attrNameLst>
                                          <p:attrName>style.visibility</p:attrName>
                                        </p:attrNameLst>
                                      </p:cBhvr>
                                      <p:to>
                                        <p:strVal val="visible"/>
                                      </p:to>
                                    </p:set>
                                    <p:animEffect transition="in" filter="wipe(left)">
                                      <p:cBhvr>
                                        <p:cTn id="32" dur="1250"/>
                                        <p:tgtEl>
                                          <p:spTgt spid="10">
                                            <p:txEl>
                                              <p:pRg st="4" end="4"/>
                                            </p:txEl>
                                          </p:spTgt>
                                        </p:tgtEl>
                                      </p:cBhvr>
                                    </p:animEffect>
                                  </p:childTnLst>
                                  <p:subTnLst>
                                    <p:animClr clrSpc="rgb" dir="cw">
                                      <p:cBhvr override="childStyle">
                                        <p:cTn dur="1" fill="hold" display="0" masterRel="nextClick" afterEffect="1"/>
                                        <p:tgtEl>
                                          <p:spTgt spid="10">
                                            <p:txEl>
                                              <p:pRg st="4" end="4"/>
                                            </p:txEl>
                                          </p:spTgt>
                                        </p:tgtEl>
                                        <p:attrNameLst>
                                          <p:attrName>ppt_c</p:attrName>
                                        </p:attrNameLst>
                                      </p:cBhvr>
                                      <p:to>
                                        <a:srgbClr val="969696"/>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1250"/>
                                        <p:tgtEl>
                                          <p:spTgt spid="1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
                                            <p:txEl>
                                              <p:pRg st="0" end="0"/>
                                            </p:txEl>
                                          </p:spTgt>
                                        </p:tgtEl>
                                        <p:attrNameLst>
                                          <p:attrName>style.visibility</p:attrName>
                                        </p:attrNameLst>
                                      </p:cBhvr>
                                      <p:to>
                                        <p:strVal val="visible"/>
                                      </p:to>
                                    </p:set>
                                    <p:animEffect transition="in" filter="wipe(left)">
                                      <p:cBhvr>
                                        <p:cTn id="42" dur="1250"/>
                                        <p:tgtEl>
                                          <p:spTgt spid="17">
                                            <p:txEl>
                                              <p:pRg st="0" end="0"/>
                                            </p:txEl>
                                          </p:spTgt>
                                        </p:tgtEl>
                                      </p:cBhvr>
                                    </p:animEffect>
                                  </p:childTnLst>
                                  <p:subTnLst>
                                    <p:animClr clrSpc="rgb" dir="cw">
                                      <p:cBhvr override="childStyle">
                                        <p:cTn dur="1" fill="hold" display="0" masterRel="nextClick" afterEffect="1"/>
                                        <p:tgtEl>
                                          <p:spTgt spid="17">
                                            <p:txEl>
                                              <p:pRg st="0" end="0"/>
                                            </p:txEl>
                                          </p:spTgt>
                                        </p:tgtEl>
                                        <p:attrNameLst>
                                          <p:attrName>ppt_c</p:attrName>
                                        </p:attrNameLst>
                                      </p:cBhvr>
                                      <p:to>
                                        <a:srgbClr val="969696"/>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7">
                                            <p:txEl>
                                              <p:pRg st="1" end="1"/>
                                            </p:txEl>
                                          </p:spTgt>
                                        </p:tgtEl>
                                        <p:attrNameLst>
                                          <p:attrName>style.visibility</p:attrName>
                                        </p:attrNameLst>
                                      </p:cBhvr>
                                      <p:to>
                                        <p:strVal val="visible"/>
                                      </p:to>
                                    </p:set>
                                    <p:animEffect transition="in" filter="wipe(left)">
                                      <p:cBhvr>
                                        <p:cTn id="47" dur="1250"/>
                                        <p:tgtEl>
                                          <p:spTgt spid="17">
                                            <p:txEl>
                                              <p:pRg st="1" end="1"/>
                                            </p:txEl>
                                          </p:spTgt>
                                        </p:tgtEl>
                                      </p:cBhvr>
                                    </p:animEffect>
                                  </p:childTnLst>
                                  <p:subTnLst>
                                    <p:animClr clrSpc="rgb" dir="cw">
                                      <p:cBhvr override="childStyle">
                                        <p:cTn dur="1" fill="hold" display="0" masterRel="nextClick" afterEffect="1"/>
                                        <p:tgtEl>
                                          <p:spTgt spid="17">
                                            <p:txEl>
                                              <p:pRg st="1" end="1"/>
                                            </p:txEl>
                                          </p:spTgt>
                                        </p:tgtEl>
                                        <p:attrNameLst>
                                          <p:attrName>ppt_c</p:attrName>
                                        </p:attrNameLst>
                                      </p:cBhvr>
                                      <p:to>
                                        <a:srgbClr val="969696"/>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7">
                                            <p:txEl>
                                              <p:pRg st="2" end="2"/>
                                            </p:txEl>
                                          </p:spTgt>
                                        </p:tgtEl>
                                        <p:attrNameLst>
                                          <p:attrName>style.visibility</p:attrName>
                                        </p:attrNameLst>
                                      </p:cBhvr>
                                      <p:to>
                                        <p:strVal val="visible"/>
                                      </p:to>
                                    </p:set>
                                    <p:animEffect transition="in" filter="wipe(left)">
                                      <p:cBhvr>
                                        <p:cTn id="52" dur="1250"/>
                                        <p:tgtEl>
                                          <p:spTgt spid="17">
                                            <p:txEl>
                                              <p:pRg st="2" end="2"/>
                                            </p:txEl>
                                          </p:spTgt>
                                        </p:tgtEl>
                                      </p:cBhvr>
                                    </p:animEffect>
                                  </p:childTnLst>
                                  <p:subTnLst>
                                    <p:animClr clrSpc="rgb" dir="cw">
                                      <p:cBhvr override="childStyle">
                                        <p:cTn dur="1" fill="hold" display="0" masterRel="nextClick" afterEffect="1"/>
                                        <p:tgtEl>
                                          <p:spTgt spid="17">
                                            <p:txEl>
                                              <p:pRg st="2" end="2"/>
                                            </p:txEl>
                                          </p:spTgt>
                                        </p:tgtEl>
                                        <p:attrNameLst>
                                          <p:attrName>ppt_c</p:attrName>
                                        </p:attrNameLst>
                                      </p:cBhvr>
                                      <p:to>
                                        <a:srgbClr val="969696"/>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7">
                                            <p:txEl>
                                              <p:pRg st="3" end="3"/>
                                            </p:txEl>
                                          </p:spTgt>
                                        </p:tgtEl>
                                        <p:attrNameLst>
                                          <p:attrName>style.visibility</p:attrName>
                                        </p:attrNameLst>
                                      </p:cBhvr>
                                      <p:to>
                                        <p:strVal val="visible"/>
                                      </p:to>
                                    </p:set>
                                    <p:animEffect transition="in" filter="wipe(left)">
                                      <p:cBhvr>
                                        <p:cTn id="57" dur="1250"/>
                                        <p:tgtEl>
                                          <p:spTgt spid="17">
                                            <p:txEl>
                                              <p:pRg st="3" end="3"/>
                                            </p:txEl>
                                          </p:spTgt>
                                        </p:tgtEl>
                                      </p:cBhvr>
                                    </p:animEffect>
                                  </p:childTnLst>
                                  <p:subTnLst>
                                    <p:animClr clrSpc="rgb" dir="cw">
                                      <p:cBhvr override="childStyle">
                                        <p:cTn dur="1" fill="hold" display="0" masterRel="nextClick" afterEffect="1"/>
                                        <p:tgtEl>
                                          <p:spTgt spid="17">
                                            <p:txEl>
                                              <p:pRg st="3" end="3"/>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bldLvl="2"/>
      <p:bldP spid="17"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5"/>
          <p:cNvSpPr>
            <a:spLocks noChangeArrowheads="1"/>
          </p:cNvSpPr>
          <p:nvPr/>
        </p:nvSpPr>
        <p:spPr bwMode="auto">
          <a:xfrm>
            <a:off x="1851025" y="2555875"/>
            <a:ext cx="7299325" cy="180498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grpSp>
        <p:nvGrpSpPr>
          <p:cNvPr id="18435" name="Groupe 1"/>
          <p:cNvGrpSpPr>
            <a:grpSpLocks/>
          </p:cNvGrpSpPr>
          <p:nvPr/>
        </p:nvGrpSpPr>
        <p:grpSpPr bwMode="auto">
          <a:xfrm>
            <a:off x="-28575" y="0"/>
            <a:ext cx="9178925" cy="6165850"/>
            <a:chOff x="-28575" y="0"/>
            <a:chExt cx="9178924" cy="6165304"/>
          </a:xfrm>
        </p:grpSpPr>
        <p:sp>
          <p:nvSpPr>
            <p:cNvPr id="105" name="Rectangle 19"/>
            <p:cNvSpPr>
              <a:spLocks noChangeArrowheads="1"/>
            </p:cNvSpPr>
            <p:nvPr/>
          </p:nvSpPr>
          <p:spPr bwMode="auto">
            <a:xfrm>
              <a:off x="-28575" y="0"/>
              <a:ext cx="4640262" cy="2555649"/>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107" name="Rectangle 10"/>
            <p:cNvSpPr>
              <a:spLocks noChangeArrowheads="1"/>
            </p:cNvSpPr>
            <p:nvPr/>
          </p:nvSpPr>
          <p:spPr bwMode="auto">
            <a:xfrm>
              <a:off x="4611687" y="788918"/>
              <a:ext cx="2192337" cy="1766731"/>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5" name="Rectangle 12"/>
            <p:cNvSpPr>
              <a:spLocks noChangeArrowheads="1"/>
            </p:cNvSpPr>
            <p:nvPr/>
          </p:nvSpPr>
          <p:spPr bwMode="auto">
            <a:xfrm>
              <a:off x="3995738" y="4360477"/>
              <a:ext cx="5153024" cy="1793716"/>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8" name="Rectangle 170"/>
            <p:cNvSpPr>
              <a:spLocks noChangeArrowheads="1"/>
            </p:cNvSpPr>
            <p:nvPr/>
          </p:nvSpPr>
          <p:spPr bwMode="auto">
            <a:xfrm>
              <a:off x="1858963" y="4360477"/>
              <a:ext cx="2136775" cy="180482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19" name="Rectangle 118"/>
            <p:cNvSpPr/>
            <p:nvPr/>
          </p:nvSpPr>
          <p:spPr>
            <a:xfrm>
              <a:off x="6804024" y="0"/>
              <a:ext cx="2346325" cy="25556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0" name="Rectangle 119"/>
            <p:cNvSpPr/>
            <p:nvPr/>
          </p:nvSpPr>
          <p:spPr>
            <a:xfrm>
              <a:off x="0" y="4360477"/>
              <a:ext cx="1858963" cy="180482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 name="Rectangle 11"/>
            <p:cNvSpPr/>
            <p:nvPr/>
          </p:nvSpPr>
          <p:spPr>
            <a:xfrm>
              <a:off x="4611687" y="0"/>
              <a:ext cx="2192337" cy="7889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15" name="Rectangle 14"/>
          <p:cNvSpPr/>
          <p:nvPr/>
        </p:nvSpPr>
        <p:spPr>
          <a:xfrm>
            <a:off x="1973263" y="2601913"/>
            <a:ext cx="6534150" cy="1711325"/>
          </a:xfrm>
          <a:prstGeom prst="rect">
            <a:avLst/>
          </a:prstGeom>
        </p:spPr>
        <p:txBody>
          <a:bodyPr>
            <a:spAutoFit/>
          </a:bodyPr>
          <a:lstStyle/>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COMMENT GÉRER </a:t>
            </a:r>
          </a:p>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VOTRE ASSOCIATION ?</a:t>
            </a:r>
          </a:p>
        </p:txBody>
      </p:sp>
      <p:grpSp>
        <p:nvGrpSpPr>
          <p:cNvPr id="18437" name="Groupe 10"/>
          <p:cNvGrpSpPr>
            <a:grpSpLocks/>
          </p:cNvGrpSpPr>
          <p:nvPr/>
        </p:nvGrpSpPr>
        <p:grpSpPr bwMode="auto">
          <a:xfrm>
            <a:off x="-28575" y="6056313"/>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18452"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53"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54"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114" name="Rectangle 11"/>
          <p:cNvSpPr>
            <a:spLocks noChangeArrowheads="1"/>
          </p:cNvSpPr>
          <p:nvPr/>
        </p:nvSpPr>
        <p:spPr bwMode="auto">
          <a:xfrm>
            <a:off x="0" y="0"/>
            <a:ext cx="1858963" cy="6165850"/>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30275" y="12700"/>
            <a:ext cx="8224838" cy="6115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2" name="ZoneTexte 8"/>
          <p:cNvSpPr txBox="1">
            <a:spLocks noChangeArrowheads="1"/>
          </p:cNvSpPr>
          <p:nvPr/>
        </p:nvSpPr>
        <p:spPr bwMode="auto">
          <a:xfrm>
            <a:off x="1258888" y="815975"/>
            <a:ext cx="756602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fr-FR" sz="1600" i="1">
                <a:solidFill>
                  <a:srgbClr val="000000"/>
                </a:solidFill>
              </a:rPr>
              <a:t>Auparavant, il fallait une autorisation royale pour constituer une association. Même après la </a:t>
            </a:r>
            <a:r>
              <a:rPr lang="fr-FR" sz="1600" i="1">
                <a:solidFill>
                  <a:srgbClr val="000000"/>
                </a:solidFill>
                <a:hlinkClick r:id="rId5" tooltip="Déclaration des droits de l'homme et du citoyen de 1789"/>
              </a:rPr>
              <a:t>Déclaration des droits de l'homme et du citoyen de 1789</a:t>
            </a:r>
            <a:r>
              <a:rPr lang="fr-FR" sz="1600" i="1">
                <a:solidFill>
                  <a:srgbClr val="000000"/>
                </a:solidFill>
              </a:rPr>
              <a:t>, rien n'était prévu pour les associations. La </a:t>
            </a:r>
            <a:r>
              <a:rPr lang="fr-FR" sz="1600" i="1">
                <a:solidFill>
                  <a:srgbClr val="000000"/>
                </a:solidFill>
                <a:hlinkClick r:id="rId6" tooltip="Constitution française de 1848"/>
              </a:rPr>
              <a:t>Constitution française de 1848</a:t>
            </a:r>
            <a:r>
              <a:rPr lang="fr-FR" sz="1600" i="1">
                <a:solidFill>
                  <a:srgbClr val="000000"/>
                </a:solidFill>
              </a:rPr>
              <a:t> avait autorisé la création d'associations mais l'avait de nouveau interdite un an après. Diverses lois ont donc ouvert la voie à la loi de 1901 en créant des règles de droit concernant l'association :</a:t>
            </a:r>
          </a:p>
          <a:p>
            <a:pPr algn="just" eaLnBrk="1" hangingPunct="1"/>
            <a:r>
              <a:rPr lang="fr-FR" sz="1600" i="1">
                <a:solidFill>
                  <a:srgbClr val="000000"/>
                </a:solidFill>
              </a:rPr>
              <a:t>Une loi de 1875 a permis la création d'associations en vue de l'organisation de l'enseignement supérieur ;</a:t>
            </a:r>
          </a:p>
          <a:p>
            <a:pPr algn="just" eaLnBrk="1" hangingPunct="1"/>
            <a:r>
              <a:rPr lang="fr-FR" sz="1600" i="1">
                <a:solidFill>
                  <a:srgbClr val="000000"/>
                </a:solidFill>
              </a:rPr>
              <a:t>Une loi de 1898 a permis la création des associations de secours mutuel.</a:t>
            </a:r>
          </a:p>
          <a:p>
            <a:pPr algn="just" eaLnBrk="1" hangingPunct="1"/>
            <a:r>
              <a:rPr lang="fr-FR" sz="1600" i="1">
                <a:solidFill>
                  <a:srgbClr val="000000"/>
                </a:solidFill>
              </a:rPr>
              <a:t>En </a:t>
            </a:r>
            <a:r>
              <a:rPr lang="fr-FR" sz="1600" i="1">
                <a:solidFill>
                  <a:srgbClr val="000000"/>
                </a:solidFill>
                <a:hlinkClick r:id="rId7" tooltip="Janvier 2006"/>
              </a:rPr>
              <a:t>janvier</a:t>
            </a:r>
            <a:r>
              <a:rPr lang="fr-FR" sz="1600" i="1">
                <a:solidFill>
                  <a:srgbClr val="000000"/>
                </a:solidFill>
              </a:rPr>
              <a:t> </a:t>
            </a:r>
            <a:r>
              <a:rPr lang="fr-FR" sz="1600" i="1">
                <a:solidFill>
                  <a:srgbClr val="000000"/>
                </a:solidFill>
                <a:hlinkClick r:id="rId8" tooltip="2006"/>
              </a:rPr>
              <a:t>2006</a:t>
            </a:r>
            <a:r>
              <a:rPr lang="fr-FR" sz="1600" i="1">
                <a:solidFill>
                  <a:srgbClr val="000000"/>
                </a:solidFill>
              </a:rPr>
              <a:t>, il existait en France plus d'un </a:t>
            </a:r>
            <a:r>
              <a:rPr lang="fr-FR" sz="1600" i="1">
                <a:solidFill>
                  <a:srgbClr val="000000"/>
                </a:solidFill>
                <a:hlinkClick r:id="rId9" tooltip="Million"/>
              </a:rPr>
              <a:t>million</a:t>
            </a:r>
            <a:r>
              <a:rPr lang="fr-FR" sz="1600" i="1">
                <a:solidFill>
                  <a:srgbClr val="000000"/>
                </a:solidFill>
              </a:rPr>
              <a:t> d'associations déclarées</a:t>
            </a:r>
            <a:r>
              <a:rPr lang="fr-FR" sz="1600" i="1" baseline="30000">
                <a:solidFill>
                  <a:srgbClr val="000000"/>
                </a:solidFill>
                <a:hlinkClick r:id="" action="ppaction://hlinkfile"/>
              </a:rPr>
              <a:t>[</a:t>
            </a:r>
            <a:r>
              <a:rPr lang="fr-FR" sz="1600" i="1">
                <a:solidFill>
                  <a:srgbClr val="000000"/>
                </a:solidFill>
              </a:rPr>
              <a:t>dans lesquelles 1,6 million de salariés travaillent.</a:t>
            </a:r>
          </a:p>
          <a:p>
            <a:pPr algn="just" eaLnBrk="1" hangingPunct="1"/>
            <a:r>
              <a:rPr lang="fr-FR" sz="1600" i="1">
                <a:solidFill>
                  <a:srgbClr val="000000"/>
                </a:solidFill>
              </a:rPr>
              <a:t>En 2008, 15,8 millions de personnes, soit un tiers des 16 ans et plus, étaient membres d'une association déclarée.</a:t>
            </a:r>
          </a:p>
        </p:txBody>
      </p:sp>
      <p:sp>
        <p:nvSpPr>
          <p:cNvPr id="23" name="ZoneTexte 1"/>
          <p:cNvSpPr txBox="1">
            <a:spLocks noChangeArrowheads="1"/>
          </p:cNvSpPr>
          <p:nvPr/>
        </p:nvSpPr>
        <p:spPr bwMode="auto">
          <a:xfrm>
            <a:off x="914400" y="284163"/>
            <a:ext cx="824071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sz="2800" b="1">
                <a:solidFill>
                  <a:srgbClr val="0070C0"/>
                </a:solidFill>
              </a:rPr>
              <a:t>UN PEU D’HISTOIRE</a:t>
            </a:r>
          </a:p>
        </p:txBody>
      </p:sp>
      <p:sp>
        <p:nvSpPr>
          <p:cNvPr id="24" name="ZoneTexte 7"/>
          <p:cNvSpPr txBox="1">
            <a:spLocks noChangeArrowheads="1"/>
          </p:cNvSpPr>
          <p:nvPr/>
        </p:nvSpPr>
        <p:spPr bwMode="auto">
          <a:xfrm>
            <a:off x="879475" y="4098925"/>
            <a:ext cx="82756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sz="2800" b="1">
                <a:solidFill>
                  <a:srgbClr val="0070C0"/>
                </a:solidFill>
              </a:rPr>
              <a:t>LA DIFFERENCE ENTRE CLUB ET ASSOCIATION</a:t>
            </a:r>
          </a:p>
        </p:txBody>
      </p:sp>
      <p:sp>
        <p:nvSpPr>
          <p:cNvPr id="25" name="ZoneTexte 9"/>
          <p:cNvSpPr txBox="1">
            <a:spLocks noChangeArrowheads="1"/>
          </p:cNvSpPr>
          <p:nvPr/>
        </p:nvSpPr>
        <p:spPr bwMode="auto">
          <a:xfrm>
            <a:off x="1233488" y="4800600"/>
            <a:ext cx="75660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SzPct val="100000"/>
            </a:pPr>
            <a:r>
              <a:rPr lang="fr-FR">
                <a:solidFill>
                  <a:srgbClr val="000000"/>
                </a:solidFill>
              </a:rPr>
              <a:t>Une association est une structure juridique fixe définie par la loi (1901 et 1908), un club est le nom d'un regroupement de personnes pour toute activité ludique mais qui n'a pas de base juridique propre</a:t>
            </a:r>
          </a:p>
        </p:txBody>
      </p:sp>
      <p:grpSp>
        <p:nvGrpSpPr>
          <p:cNvPr id="18444" name="Groupe 10"/>
          <p:cNvGrpSpPr>
            <a:grpSpLocks/>
          </p:cNvGrpSpPr>
          <p:nvPr/>
        </p:nvGrpSpPr>
        <p:grpSpPr bwMode="auto">
          <a:xfrm>
            <a:off x="-9525" y="6070600"/>
            <a:ext cx="9215438" cy="825500"/>
            <a:chOff x="-20638" y="6055858"/>
            <a:chExt cx="9215159" cy="825904"/>
          </a:xfrm>
        </p:grpSpPr>
        <p:sp>
          <p:nvSpPr>
            <p:cNvPr id="27" name="Rectangle 26"/>
            <p:cNvSpPr/>
            <p:nvPr/>
          </p:nvSpPr>
          <p:spPr>
            <a:xfrm>
              <a:off x="11111" y="6125742"/>
              <a:ext cx="9183410" cy="756020"/>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8" name="Rectangle 27"/>
            <p:cNvSpPr/>
            <p:nvPr/>
          </p:nvSpPr>
          <p:spPr>
            <a:xfrm>
              <a:off x="-20638" y="6452927"/>
              <a:ext cx="9200871" cy="2684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18447"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59130"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8"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9"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1000"/>
                                        <p:tgtEl>
                                          <p:spTgt spid="4"/>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114"/>
                                        </p:tgtEl>
                                        <p:attrNameLst>
                                          <p:attrName>style.visibility</p:attrName>
                                        </p:attrNameLst>
                                      </p:cBhvr>
                                      <p:to>
                                        <p:strVal val="visible"/>
                                      </p:to>
                                    </p:set>
                                    <p:animEffect transition="in" filter="barn(outHorizontal)">
                                      <p:cBhvr>
                                        <p:cTn id="10" dur="500"/>
                                        <p:tgtEl>
                                          <p:spTgt spid="11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up)">
                                      <p:cBhvr>
                                        <p:cTn id="15" dur="1000"/>
                                        <p:tgtEl>
                                          <p:spTgt spid="2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left)">
                                      <p:cBhvr>
                                        <p:cTn id="20" dur="1250"/>
                                        <p:tgtEl>
                                          <p:spTgt spid="22"/>
                                        </p:tgtEl>
                                      </p:cBhvr>
                                    </p:animEffect>
                                  </p:childTnLst>
                                  <p:subTnLst>
                                    <p:animClr clrSpc="rgb" dir="cw">
                                      <p:cBhvr override="childStyle">
                                        <p:cTn dur="1" fill="hold" display="0" masterRel="nextClick" afterEffect="1"/>
                                        <p:tgtEl>
                                          <p:spTgt spid="22"/>
                                        </p:tgtEl>
                                        <p:attrNameLst>
                                          <p:attrName>ppt_c</p:attrName>
                                        </p:attrNameLst>
                                      </p:cBhvr>
                                      <p:to>
                                        <a:srgbClr val="C0C0C0"/>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wipe(up)">
                                      <p:cBhvr>
                                        <p:cTn id="25" dur="1000"/>
                                        <p:tgtEl>
                                          <p:spTgt spid="2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wipe(left)">
                                      <p:cBhvr>
                                        <p:cTn id="30" dur="1250"/>
                                        <p:tgtEl>
                                          <p:spTgt spid="25"/>
                                        </p:tgtEl>
                                      </p:cBhvr>
                                    </p:animEffect>
                                  </p:childTnLst>
                                  <p:subTnLst>
                                    <p:animClr clrSpc="rgb" dir="cw">
                                      <p:cBhvr override="childStyle">
                                        <p:cTn dur="1" fill="hold" display="0" masterRel="nextClick" afterEffect="1"/>
                                        <p:tgtEl>
                                          <p:spTgt spid="25"/>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animBg="1"/>
      <p:bldP spid="4" grpId="0" animBg="1"/>
      <p:bldP spid="22" grpId="0"/>
      <p:bldP spid="23" grpId="0"/>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e 5"/>
          <p:cNvGrpSpPr>
            <a:grpSpLocks/>
          </p:cNvGrpSpPr>
          <p:nvPr/>
        </p:nvGrpSpPr>
        <p:grpSpPr bwMode="auto">
          <a:xfrm>
            <a:off x="-28575" y="0"/>
            <a:ext cx="9209088" cy="6872288"/>
            <a:chOff x="-28575" y="0"/>
            <a:chExt cx="9209087" cy="6871692"/>
          </a:xfrm>
        </p:grpSpPr>
        <p:sp>
          <p:nvSpPr>
            <p:cNvPr id="106" name="Rectangle 5"/>
            <p:cNvSpPr>
              <a:spLocks noChangeArrowheads="1"/>
            </p:cNvSpPr>
            <p:nvPr/>
          </p:nvSpPr>
          <p:spPr bwMode="auto">
            <a:xfrm>
              <a:off x="1851025" y="2555653"/>
              <a:ext cx="7299324" cy="1804831"/>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grpSp>
          <p:nvGrpSpPr>
            <p:cNvPr id="19470" name="Groupe 1"/>
            <p:cNvGrpSpPr>
              <a:grpSpLocks/>
            </p:cNvGrpSpPr>
            <p:nvPr/>
          </p:nvGrpSpPr>
          <p:grpSpPr bwMode="auto">
            <a:xfrm>
              <a:off x="-28575" y="0"/>
              <a:ext cx="9178924" cy="6165304"/>
              <a:chOff x="-28575" y="0"/>
              <a:chExt cx="9178924" cy="6165304"/>
            </a:xfrm>
          </p:grpSpPr>
          <p:sp>
            <p:nvSpPr>
              <p:cNvPr id="105" name="Rectangle 19"/>
              <p:cNvSpPr>
                <a:spLocks noChangeArrowheads="1"/>
              </p:cNvSpPr>
              <p:nvPr/>
            </p:nvSpPr>
            <p:spPr bwMode="auto">
              <a:xfrm>
                <a:off x="-28575" y="0"/>
                <a:ext cx="4640262" cy="2555653"/>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107" name="Rectangle 10"/>
              <p:cNvSpPr>
                <a:spLocks noChangeArrowheads="1"/>
              </p:cNvSpPr>
              <p:nvPr/>
            </p:nvSpPr>
            <p:spPr bwMode="auto">
              <a:xfrm>
                <a:off x="4611687" y="788920"/>
                <a:ext cx="2192337" cy="1766734"/>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5" name="Rectangle 12"/>
              <p:cNvSpPr>
                <a:spLocks noChangeArrowheads="1"/>
              </p:cNvSpPr>
              <p:nvPr/>
            </p:nvSpPr>
            <p:spPr bwMode="auto">
              <a:xfrm>
                <a:off x="3995738" y="4360485"/>
                <a:ext cx="5153024" cy="1793719"/>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8" name="Rectangle 170"/>
              <p:cNvSpPr>
                <a:spLocks noChangeArrowheads="1"/>
              </p:cNvSpPr>
              <p:nvPr/>
            </p:nvSpPr>
            <p:spPr bwMode="auto">
              <a:xfrm>
                <a:off x="1858963" y="4360485"/>
                <a:ext cx="2136775" cy="180483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19" name="Rectangle 118"/>
              <p:cNvSpPr/>
              <p:nvPr/>
            </p:nvSpPr>
            <p:spPr>
              <a:xfrm>
                <a:off x="6804024" y="0"/>
                <a:ext cx="2346325" cy="255565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0" name="Rectangle 119"/>
              <p:cNvSpPr/>
              <p:nvPr/>
            </p:nvSpPr>
            <p:spPr>
              <a:xfrm>
                <a:off x="0" y="4360485"/>
                <a:ext cx="1858963" cy="180483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 name="Rectangle 11"/>
              <p:cNvSpPr/>
              <p:nvPr/>
            </p:nvSpPr>
            <p:spPr>
              <a:xfrm>
                <a:off x="4611687" y="0"/>
                <a:ext cx="2192337" cy="7889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15" name="Rectangle 14"/>
            <p:cNvSpPr/>
            <p:nvPr/>
          </p:nvSpPr>
          <p:spPr>
            <a:xfrm>
              <a:off x="1973263" y="2601687"/>
              <a:ext cx="6534149" cy="1711177"/>
            </a:xfrm>
            <a:prstGeom prst="rect">
              <a:avLst/>
            </a:prstGeom>
          </p:spPr>
          <p:txBody>
            <a:bodyPr>
              <a:spAutoFit/>
            </a:bodyPr>
            <a:lstStyle/>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COMMENT GÉRER </a:t>
              </a:r>
            </a:p>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VOTRE ASSOCIATION ?</a:t>
              </a:r>
            </a:p>
          </p:txBody>
        </p:sp>
        <p:grpSp>
          <p:nvGrpSpPr>
            <p:cNvPr id="19472" name="Groupe 10"/>
            <p:cNvGrpSpPr>
              <a:grpSpLocks/>
            </p:cNvGrpSpPr>
            <p:nvPr/>
          </p:nvGrpSpPr>
          <p:grpSpPr bwMode="auto">
            <a:xfrm>
              <a:off x="-28575" y="6055858"/>
              <a:ext cx="9209087" cy="815834"/>
              <a:chOff x="-28575" y="6055858"/>
              <a:chExt cx="9209087" cy="815834"/>
            </a:xfrm>
          </p:grpSpPr>
          <p:sp>
            <p:nvSpPr>
              <p:cNvPr id="5" name="Rectangle 4"/>
              <p:cNvSpPr/>
              <p:nvPr/>
            </p:nvSpPr>
            <p:spPr>
              <a:xfrm>
                <a:off x="-28575" y="6116108"/>
                <a:ext cx="9183687" cy="755584"/>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28"/>
                <a:ext cx="9201150" cy="26826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19477"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8"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9"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114" name="Rectangle 11"/>
            <p:cNvSpPr>
              <a:spLocks noChangeArrowheads="1"/>
            </p:cNvSpPr>
            <p:nvPr/>
          </p:nvSpPr>
          <p:spPr bwMode="auto">
            <a:xfrm>
              <a:off x="-28575" y="0"/>
              <a:ext cx="1887538" cy="6165315"/>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30275" y="12699"/>
              <a:ext cx="8204199" cy="6114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21" name="Titre 1"/>
          <p:cNvSpPr txBox="1">
            <a:spLocks noGrp="1"/>
          </p:cNvSpPr>
          <p:nvPr>
            <p:ph type="title"/>
          </p:nvPr>
        </p:nvSpPr>
        <p:spPr>
          <a:xfrm>
            <a:off x="915988" y="471488"/>
            <a:ext cx="8218487" cy="635000"/>
          </a:xfrm>
        </p:spPr>
        <p:txBody>
          <a:bodyPr anchorCtr="0"/>
          <a:lstStyle/>
          <a:p>
            <a:pPr eaLnBrk="1" hangingPunct="1"/>
            <a:r>
              <a:rPr sz="2800" b="1" smtClean="0">
                <a:solidFill>
                  <a:srgbClr val="0070C0"/>
                </a:solidFill>
                <a:latin typeface="Calibri" pitchFamily="34" charset="0"/>
              </a:rPr>
              <a:t>AVANTAGE DE LA LOI DU 1</a:t>
            </a:r>
            <a:r>
              <a:rPr sz="2800" b="1" baseline="30000" smtClean="0">
                <a:solidFill>
                  <a:srgbClr val="0070C0"/>
                </a:solidFill>
                <a:latin typeface="Calibri" pitchFamily="34" charset="0"/>
              </a:rPr>
              <a:t>ER</a:t>
            </a:r>
            <a:r>
              <a:rPr sz="2800" b="1" smtClean="0">
                <a:solidFill>
                  <a:srgbClr val="0070C0"/>
                </a:solidFill>
                <a:latin typeface="Calibri" pitchFamily="34" charset="0"/>
              </a:rPr>
              <a:t> JUILLET 1901</a:t>
            </a:r>
          </a:p>
        </p:txBody>
      </p:sp>
      <p:sp>
        <p:nvSpPr>
          <p:cNvPr id="22" name="ZoneTexte 10"/>
          <p:cNvSpPr txBox="1">
            <a:spLocks noChangeArrowheads="1"/>
          </p:cNvSpPr>
          <p:nvPr/>
        </p:nvSpPr>
        <p:spPr bwMode="auto">
          <a:xfrm>
            <a:off x="1258888" y="1382713"/>
            <a:ext cx="7634287"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SzPct val="100000"/>
              <a:buFont typeface="Arial" charset="0"/>
              <a:buChar char="•"/>
            </a:pPr>
            <a:r>
              <a:rPr lang="fr-FR">
                <a:solidFill>
                  <a:srgbClr val="000000"/>
                </a:solidFill>
              </a:rPr>
              <a:t>être reconnu officiellement comme association (déclaration en Préfecture)</a:t>
            </a:r>
          </a:p>
          <a:p>
            <a:pPr eaLnBrk="1" hangingPunct="1">
              <a:buSzPct val="100000"/>
              <a:buFont typeface="Arial" charset="0"/>
              <a:buChar char="•"/>
            </a:pPr>
            <a:r>
              <a:rPr lang="fr-FR">
                <a:solidFill>
                  <a:srgbClr val="000000"/>
                </a:solidFill>
              </a:rPr>
              <a:t>obtenir des subventions</a:t>
            </a:r>
          </a:p>
          <a:p>
            <a:pPr eaLnBrk="1" hangingPunct="1">
              <a:buSzPct val="100000"/>
              <a:buFont typeface="Arial" charset="0"/>
              <a:buChar char="•"/>
            </a:pPr>
            <a:r>
              <a:rPr lang="fr-FR">
                <a:solidFill>
                  <a:srgbClr val="000000"/>
                </a:solidFill>
              </a:rPr>
              <a:t>ouverture d’un compte en banque</a:t>
            </a:r>
          </a:p>
          <a:p>
            <a:pPr eaLnBrk="1" hangingPunct="1">
              <a:buSzPct val="100000"/>
              <a:buFont typeface="Arial" charset="0"/>
              <a:buChar char="•"/>
            </a:pPr>
            <a:r>
              <a:rPr lang="fr-FR">
                <a:solidFill>
                  <a:srgbClr val="000000"/>
                </a:solidFill>
              </a:rPr>
              <a:t>établir des partenariats avec les collectivités territoriales ou les entreprises</a:t>
            </a:r>
          </a:p>
          <a:p>
            <a:pPr eaLnBrk="1" hangingPunct="1">
              <a:buSzPct val="100000"/>
              <a:buFont typeface="Arial" charset="0"/>
              <a:buChar char="•"/>
            </a:pPr>
            <a:r>
              <a:rPr lang="fr-FR">
                <a:solidFill>
                  <a:srgbClr val="000000"/>
                </a:solidFill>
              </a:rPr>
              <a:t>recevoir des dons</a:t>
            </a:r>
          </a:p>
          <a:p>
            <a:pPr eaLnBrk="1" hangingPunct="1">
              <a:buSzPct val="100000"/>
              <a:buFont typeface="Arial" charset="0"/>
              <a:buChar char="•"/>
            </a:pPr>
            <a:r>
              <a:rPr lang="fr-FR">
                <a:solidFill>
                  <a:srgbClr val="000000"/>
                </a:solidFill>
              </a:rPr>
              <a:t>cas des associations reconnues d’utilité publique</a:t>
            </a:r>
          </a:p>
          <a:p>
            <a:pPr eaLnBrk="1" hangingPunct="1">
              <a:buSzPct val="100000"/>
              <a:buFont typeface="Arial" charset="0"/>
              <a:buChar char="•"/>
            </a:pPr>
            <a:r>
              <a:rPr lang="fr-FR">
                <a:solidFill>
                  <a:srgbClr val="000000"/>
                </a:solidFill>
              </a:rPr>
              <a:t>prêt de locaux</a:t>
            </a:r>
          </a:p>
        </p:txBody>
      </p:sp>
      <p:sp>
        <p:nvSpPr>
          <p:cNvPr id="23" name="Titre 1"/>
          <p:cNvSpPr txBox="1">
            <a:spLocks noChangeArrowheads="1"/>
          </p:cNvSpPr>
          <p:nvPr/>
        </p:nvSpPr>
        <p:spPr bwMode="auto">
          <a:xfrm>
            <a:off x="930275" y="3870325"/>
            <a:ext cx="8120063"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sz="2800" b="1">
                <a:solidFill>
                  <a:srgbClr val="0070C0"/>
                </a:solidFill>
              </a:rPr>
              <a:t>C’EST UNE LOI SIMPLE</a:t>
            </a:r>
          </a:p>
        </p:txBody>
      </p:sp>
      <p:sp>
        <p:nvSpPr>
          <p:cNvPr id="24" name="Espace réservé du contenu 2"/>
          <p:cNvSpPr txBox="1">
            <a:spLocks noGrp="1"/>
          </p:cNvSpPr>
          <p:nvPr>
            <p:ph idx="1"/>
          </p:nvPr>
        </p:nvSpPr>
        <p:spPr>
          <a:xfrm>
            <a:off x="1258888" y="4724400"/>
            <a:ext cx="7875587" cy="984250"/>
          </a:xfrm>
        </p:spPr>
        <p:txBody>
          <a:bodyPr/>
          <a:lstStyle/>
          <a:p>
            <a:pPr eaLnBrk="1" hangingPunct="1">
              <a:lnSpc>
                <a:spcPct val="90000"/>
              </a:lnSpc>
              <a:spcBef>
                <a:spcPts val="400"/>
              </a:spcBef>
            </a:pPr>
            <a:r>
              <a:rPr sz="1800" smtClean="0">
                <a:latin typeface="Calibri" pitchFamily="34" charset="0"/>
              </a:rPr>
              <a:t>une loi libérale et ouverte</a:t>
            </a:r>
          </a:p>
          <a:p>
            <a:pPr eaLnBrk="1" hangingPunct="1">
              <a:lnSpc>
                <a:spcPct val="90000"/>
              </a:lnSpc>
              <a:spcBef>
                <a:spcPts val="400"/>
              </a:spcBef>
            </a:pPr>
            <a:r>
              <a:rPr sz="1800" smtClean="0">
                <a:latin typeface="Calibri" pitchFamily="34" charset="0"/>
              </a:rPr>
              <a:t>une loi durable</a:t>
            </a:r>
          </a:p>
          <a:p>
            <a:pPr eaLnBrk="1" hangingPunct="1">
              <a:lnSpc>
                <a:spcPct val="90000"/>
              </a:lnSpc>
              <a:spcBef>
                <a:spcPts val="400"/>
              </a:spcBef>
            </a:pPr>
            <a:r>
              <a:rPr sz="1800" smtClean="0">
                <a:latin typeface="Calibri" pitchFamily="34" charset="0"/>
              </a:rPr>
              <a:t>une loi largement utilisée</a:t>
            </a:r>
          </a:p>
        </p:txBody>
      </p:sp>
      <p:grpSp>
        <p:nvGrpSpPr>
          <p:cNvPr id="19463" name="Groupe 10"/>
          <p:cNvGrpSpPr>
            <a:grpSpLocks/>
          </p:cNvGrpSpPr>
          <p:nvPr/>
        </p:nvGrpSpPr>
        <p:grpSpPr bwMode="auto">
          <a:xfrm>
            <a:off x="-28575" y="6069013"/>
            <a:ext cx="9209088" cy="815975"/>
            <a:chOff x="-28575" y="6055858"/>
            <a:chExt cx="9209087" cy="815834"/>
          </a:xfrm>
        </p:grpSpPr>
        <p:sp>
          <p:nvSpPr>
            <p:cNvPr id="26" name="Rectangle 25"/>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7" name="Rectangle 26"/>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19466"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7"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8"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1000"/>
                                        <p:tgtEl>
                                          <p:spTgt spid="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wipe(left)">
                                      <p:cBhvr>
                                        <p:cTn id="12" dur="1250"/>
                                        <p:tgtEl>
                                          <p:spTgt spid="22">
                                            <p:txEl>
                                              <p:pRg st="0" end="0"/>
                                            </p:txEl>
                                          </p:spTgt>
                                        </p:tgtEl>
                                      </p:cBhvr>
                                    </p:animEffect>
                                  </p:childTnLst>
                                  <p:subTnLst>
                                    <p:animClr clrSpc="rgb" dir="cw">
                                      <p:cBhvr override="childStyle">
                                        <p:cTn dur="1" fill="hold" display="0" masterRel="nextClick" afterEffect="1"/>
                                        <p:tgtEl>
                                          <p:spTgt spid="22">
                                            <p:txEl>
                                              <p:pRg st="0" end="0"/>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
                                            <p:txEl>
                                              <p:pRg st="1" end="1"/>
                                            </p:txEl>
                                          </p:spTgt>
                                        </p:tgtEl>
                                        <p:attrNameLst>
                                          <p:attrName>style.visibility</p:attrName>
                                        </p:attrNameLst>
                                      </p:cBhvr>
                                      <p:to>
                                        <p:strVal val="visible"/>
                                      </p:to>
                                    </p:set>
                                    <p:animEffect transition="in" filter="wipe(left)">
                                      <p:cBhvr>
                                        <p:cTn id="17" dur="1250"/>
                                        <p:tgtEl>
                                          <p:spTgt spid="22">
                                            <p:txEl>
                                              <p:pRg st="1" end="1"/>
                                            </p:txEl>
                                          </p:spTgt>
                                        </p:tgtEl>
                                      </p:cBhvr>
                                    </p:animEffect>
                                  </p:childTnLst>
                                  <p:subTnLst>
                                    <p:animClr clrSpc="rgb" dir="cw">
                                      <p:cBhvr override="childStyle">
                                        <p:cTn dur="1" fill="hold" display="0" masterRel="nextClick" afterEffect="1"/>
                                        <p:tgtEl>
                                          <p:spTgt spid="22">
                                            <p:txEl>
                                              <p:pRg st="1" end="1"/>
                                            </p:txEl>
                                          </p:spTgt>
                                        </p:tgtEl>
                                        <p:attrNameLst>
                                          <p:attrName>ppt_c</p:attrName>
                                        </p:attrNameLst>
                                      </p:cBhvr>
                                      <p:to>
                                        <a:srgbClr val="C0C0C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
                                            <p:txEl>
                                              <p:pRg st="2" end="2"/>
                                            </p:txEl>
                                          </p:spTgt>
                                        </p:tgtEl>
                                        <p:attrNameLst>
                                          <p:attrName>style.visibility</p:attrName>
                                        </p:attrNameLst>
                                      </p:cBhvr>
                                      <p:to>
                                        <p:strVal val="visible"/>
                                      </p:to>
                                    </p:set>
                                    <p:animEffect transition="in" filter="wipe(left)">
                                      <p:cBhvr>
                                        <p:cTn id="22" dur="1250"/>
                                        <p:tgtEl>
                                          <p:spTgt spid="22">
                                            <p:txEl>
                                              <p:pRg st="2" end="2"/>
                                            </p:txEl>
                                          </p:spTgt>
                                        </p:tgtEl>
                                      </p:cBhvr>
                                    </p:animEffect>
                                  </p:childTnLst>
                                  <p:subTnLst>
                                    <p:animClr clrSpc="rgb" dir="cw">
                                      <p:cBhvr override="childStyle">
                                        <p:cTn dur="1" fill="hold" display="0" masterRel="nextClick" afterEffect="1"/>
                                        <p:tgtEl>
                                          <p:spTgt spid="22">
                                            <p:txEl>
                                              <p:pRg st="2" end="2"/>
                                            </p:txEl>
                                          </p:spTgt>
                                        </p:tgtEl>
                                        <p:attrNameLst>
                                          <p:attrName>ppt_c</p:attrName>
                                        </p:attrNameLst>
                                      </p:cBhvr>
                                      <p:to>
                                        <a:srgbClr val="C0C0C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
                                            <p:txEl>
                                              <p:pRg st="3" end="3"/>
                                            </p:txEl>
                                          </p:spTgt>
                                        </p:tgtEl>
                                        <p:attrNameLst>
                                          <p:attrName>style.visibility</p:attrName>
                                        </p:attrNameLst>
                                      </p:cBhvr>
                                      <p:to>
                                        <p:strVal val="visible"/>
                                      </p:to>
                                    </p:set>
                                    <p:animEffect transition="in" filter="wipe(left)">
                                      <p:cBhvr>
                                        <p:cTn id="27" dur="1250"/>
                                        <p:tgtEl>
                                          <p:spTgt spid="22">
                                            <p:txEl>
                                              <p:pRg st="3" end="3"/>
                                            </p:txEl>
                                          </p:spTgt>
                                        </p:tgtEl>
                                      </p:cBhvr>
                                    </p:animEffect>
                                  </p:childTnLst>
                                  <p:subTnLst>
                                    <p:animClr clrSpc="rgb" dir="cw">
                                      <p:cBhvr override="childStyle">
                                        <p:cTn dur="1" fill="hold" display="0" masterRel="nextClick" afterEffect="1"/>
                                        <p:tgtEl>
                                          <p:spTgt spid="22">
                                            <p:txEl>
                                              <p:pRg st="3" end="3"/>
                                            </p:txEl>
                                          </p:spTgt>
                                        </p:tgtEl>
                                        <p:attrNameLst>
                                          <p:attrName>ppt_c</p:attrName>
                                        </p:attrNameLst>
                                      </p:cBhvr>
                                      <p:to>
                                        <a:srgbClr val="C0C0C0"/>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2">
                                            <p:txEl>
                                              <p:pRg st="4" end="4"/>
                                            </p:txEl>
                                          </p:spTgt>
                                        </p:tgtEl>
                                        <p:attrNameLst>
                                          <p:attrName>style.visibility</p:attrName>
                                        </p:attrNameLst>
                                      </p:cBhvr>
                                      <p:to>
                                        <p:strVal val="visible"/>
                                      </p:to>
                                    </p:set>
                                    <p:animEffect transition="in" filter="wipe(left)">
                                      <p:cBhvr>
                                        <p:cTn id="32" dur="1250"/>
                                        <p:tgtEl>
                                          <p:spTgt spid="22">
                                            <p:txEl>
                                              <p:pRg st="4" end="4"/>
                                            </p:txEl>
                                          </p:spTgt>
                                        </p:tgtEl>
                                      </p:cBhvr>
                                    </p:animEffect>
                                  </p:childTnLst>
                                  <p:subTnLst>
                                    <p:animClr clrSpc="rgb" dir="cw">
                                      <p:cBhvr override="childStyle">
                                        <p:cTn dur="1" fill="hold" display="0" masterRel="nextClick" afterEffect="1"/>
                                        <p:tgtEl>
                                          <p:spTgt spid="22">
                                            <p:txEl>
                                              <p:pRg st="4" end="4"/>
                                            </p:txEl>
                                          </p:spTgt>
                                        </p:tgtEl>
                                        <p:attrNameLst>
                                          <p:attrName>ppt_c</p:attrName>
                                        </p:attrNameLst>
                                      </p:cBhvr>
                                      <p:to>
                                        <a:srgbClr val="C0C0C0"/>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2">
                                            <p:txEl>
                                              <p:pRg st="5" end="5"/>
                                            </p:txEl>
                                          </p:spTgt>
                                        </p:tgtEl>
                                        <p:attrNameLst>
                                          <p:attrName>style.visibility</p:attrName>
                                        </p:attrNameLst>
                                      </p:cBhvr>
                                      <p:to>
                                        <p:strVal val="visible"/>
                                      </p:to>
                                    </p:set>
                                    <p:animEffect transition="in" filter="wipe(left)">
                                      <p:cBhvr>
                                        <p:cTn id="37" dur="1250"/>
                                        <p:tgtEl>
                                          <p:spTgt spid="22">
                                            <p:txEl>
                                              <p:pRg st="5" end="5"/>
                                            </p:txEl>
                                          </p:spTgt>
                                        </p:tgtEl>
                                      </p:cBhvr>
                                    </p:animEffect>
                                  </p:childTnLst>
                                  <p:subTnLst>
                                    <p:animClr clrSpc="rgb" dir="cw">
                                      <p:cBhvr override="childStyle">
                                        <p:cTn dur="1" fill="hold" display="0" masterRel="nextClick" afterEffect="1"/>
                                        <p:tgtEl>
                                          <p:spTgt spid="22">
                                            <p:txEl>
                                              <p:pRg st="5" end="5"/>
                                            </p:txEl>
                                          </p:spTgt>
                                        </p:tgtEl>
                                        <p:attrNameLst>
                                          <p:attrName>ppt_c</p:attrName>
                                        </p:attrNameLst>
                                      </p:cBhvr>
                                      <p:to>
                                        <a:srgbClr val="C0C0C0"/>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2">
                                            <p:txEl>
                                              <p:pRg st="6" end="6"/>
                                            </p:txEl>
                                          </p:spTgt>
                                        </p:tgtEl>
                                        <p:attrNameLst>
                                          <p:attrName>style.visibility</p:attrName>
                                        </p:attrNameLst>
                                      </p:cBhvr>
                                      <p:to>
                                        <p:strVal val="visible"/>
                                      </p:to>
                                    </p:set>
                                    <p:animEffect transition="in" filter="wipe(left)">
                                      <p:cBhvr>
                                        <p:cTn id="42" dur="1250"/>
                                        <p:tgtEl>
                                          <p:spTgt spid="22">
                                            <p:txEl>
                                              <p:pRg st="6" end="6"/>
                                            </p:txEl>
                                          </p:spTgt>
                                        </p:tgtEl>
                                      </p:cBhvr>
                                    </p:animEffect>
                                  </p:childTnLst>
                                  <p:subTnLst>
                                    <p:animClr clrSpc="rgb" dir="cw">
                                      <p:cBhvr override="childStyle">
                                        <p:cTn dur="1" fill="hold" display="0" masterRel="nextClick" afterEffect="1"/>
                                        <p:tgtEl>
                                          <p:spTgt spid="22">
                                            <p:txEl>
                                              <p:pRg st="6" end="6"/>
                                            </p:txEl>
                                          </p:spTgt>
                                        </p:tgtEl>
                                        <p:attrNameLst>
                                          <p:attrName>ppt_c</p:attrName>
                                        </p:attrNameLst>
                                      </p:cBhvr>
                                      <p:to>
                                        <a:srgbClr val="C0C0C0"/>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up)">
                                      <p:cBhvr>
                                        <p:cTn id="47" dur="500"/>
                                        <p:tgtEl>
                                          <p:spTgt spid="2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4">
                                            <p:txEl>
                                              <p:pRg st="0" end="0"/>
                                            </p:txEl>
                                          </p:spTgt>
                                        </p:tgtEl>
                                        <p:attrNameLst>
                                          <p:attrName>style.visibility</p:attrName>
                                        </p:attrNameLst>
                                      </p:cBhvr>
                                      <p:to>
                                        <p:strVal val="visible"/>
                                      </p:to>
                                    </p:set>
                                    <p:animEffect transition="in" filter="wipe(left)">
                                      <p:cBhvr>
                                        <p:cTn id="52" dur="500"/>
                                        <p:tgtEl>
                                          <p:spTgt spid="24">
                                            <p:txEl>
                                              <p:pRg st="0" end="0"/>
                                            </p:txEl>
                                          </p:spTgt>
                                        </p:tgtEl>
                                      </p:cBhvr>
                                    </p:animEffect>
                                  </p:childTnLst>
                                  <p:subTnLst>
                                    <p:animClr clrSpc="rgb" dir="cw">
                                      <p:cBhvr override="childStyle">
                                        <p:cTn dur="1" fill="hold" display="0" masterRel="nextClick" afterEffect="1"/>
                                        <p:tgtEl>
                                          <p:spTgt spid="24">
                                            <p:txEl>
                                              <p:pRg st="0" end="0"/>
                                            </p:txEl>
                                          </p:spTgt>
                                        </p:tgtEl>
                                        <p:attrNameLst>
                                          <p:attrName>ppt_c</p:attrName>
                                        </p:attrNameLst>
                                      </p:cBhvr>
                                      <p:to>
                                        <a:srgbClr val="C0C0C0"/>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4">
                                            <p:txEl>
                                              <p:pRg st="1" end="1"/>
                                            </p:txEl>
                                          </p:spTgt>
                                        </p:tgtEl>
                                        <p:attrNameLst>
                                          <p:attrName>style.visibility</p:attrName>
                                        </p:attrNameLst>
                                      </p:cBhvr>
                                      <p:to>
                                        <p:strVal val="visible"/>
                                      </p:to>
                                    </p:set>
                                    <p:animEffect transition="in" filter="wipe(left)">
                                      <p:cBhvr>
                                        <p:cTn id="57" dur="500"/>
                                        <p:tgtEl>
                                          <p:spTgt spid="24">
                                            <p:txEl>
                                              <p:pRg st="1" end="1"/>
                                            </p:txEl>
                                          </p:spTgt>
                                        </p:tgtEl>
                                      </p:cBhvr>
                                    </p:animEffect>
                                  </p:childTnLst>
                                  <p:subTnLst>
                                    <p:animClr clrSpc="rgb" dir="cw">
                                      <p:cBhvr override="childStyle">
                                        <p:cTn dur="1" fill="hold" display="0" masterRel="nextClick" afterEffect="1"/>
                                        <p:tgtEl>
                                          <p:spTgt spid="24">
                                            <p:txEl>
                                              <p:pRg st="1" end="1"/>
                                            </p:txEl>
                                          </p:spTgt>
                                        </p:tgtEl>
                                        <p:attrNameLst>
                                          <p:attrName>ppt_c</p:attrName>
                                        </p:attrNameLst>
                                      </p:cBhvr>
                                      <p:to>
                                        <a:srgbClr val="C0C0C0"/>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4">
                                            <p:txEl>
                                              <p:pRg st="2" end="2"/>
                                            </p:txEl>
                                          </p:spTgt>
                                        </p:tgtEl>
                                        <p:attrNameLst>
                                          <p:attrName>style.visibility</p:attrName>
                                        </p:attrNameLst>
                                      </p:cBhvr>
                                      <p:to>
                                        <p:strVal val="visible"/>
                                      </p:to>
                                    </p:set>
                                    <p:animEffect transition="in" filter="wipe(left)">
                                      <p:cBhvr>
                                        <p:cTn id="62" dur="500"/>
                                        <p:tgtEl>
                                          <p:spTgt spid="24">
                                            <p:txEl>
                                              <p:pRg st="2" end="2"/>
                                            </p:txEl>
                                          </p:spTgt>
                                        </p:tgtEl>
                                      </p:cBhvr>
                                    </p:animEffect>
                                  </p:childTnLst>
                                  <p:subTnLst>
                                    <p:animClr clrSpc="rgb" dir="cw">
                                      <p:cBhvr override="childStyle">
                                        <p:cTn dur="1" fill="hold" display="0" masterRel="nextClick" afterEffect="1"/>
                                        <p:tgtEl>
                                          <p:spTgt spid="24">
                                            <p:txEl>
                                              <p:pRg st="2" end="2"/>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build="p" bldLvl="5"/>
      <p:bldP spid="23" grpId="0"/>
      <p:bldP spid="24"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e 5"/>
          <p:cNvGrpSpPr>
            <a:grpSpLocks/>
          </p:cNvGrpSpPr>
          <p:nvPr/>
        </p:nvGrpSpPr>
        <p:grpSpPr bwMode="auto">
          <a:xfrm>
            <a:off x="-28575" y="0"/>
            <a:ext cx="9209088" cy="6872288"/>
            <a:chOff x="-28575" y="0"/>
            <a:chExt cx="9209087" cy="6871692"/>
          </a:xfrm>
        </p:grpSpPr>
        <p:sp>
          <p:nvSpPr>
            <p:cNvPr id="106" name="Rectangle 5"/>
            <p:cNvSpPr>
              <a:spLocks noChangeArrowheads="1"/>
            </p:cNvSpPr>
            <p:nvPr/>
          </p:nvSpPr>
          <p:spPr bwMode="auto">
            <a:xfrm>
              <a:off x="1851025" y="2555653"/>
              <a:ext cx="7299324" cy="1804831"/>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grpSp>
          <p:nvGrpSpPr>
            <p:cNvPr id="20494" name="Groupe 1"/>
            <p:cNvGrpSpPr>
              <a:grpSpLocks/>
            </p:cNvGrpSpPr>
            <p:nvPr/>
          </p:nvGrpSpPr>
          <p:grpSpPr bwMode="auto">
            <a:xfrm>
              <a:off x="-28575" y="0"/>
              <a:ext cx="9178924" cy="6165304"/>
              <a:chOff x="-28575" y="0"/>
              <a:chExt cx="9178924" cy="6165304"/>
            </a:xfrm>
          </p:grpSpPr>
          <p:sp>
            <p:nvSpPr>
              <p:cNvPr id="105" name="Rectangle 19"/>
              <p:cNvSpPr>
                <a:spLocks noChangeArrowheads="1"/>
              </p:cNvSpPr>
              <p:nvPr/>
            </p:nvSpPr>
            <p:spPr bwMode="auto">
              <a:xfrm>
                <a:off x="-28575" y="0"/>
                <a:ext cx="4640262" cy="2555653"/>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107" name="Rectangle 10"/>
              <p:cNvSpPr>
                <a:spLocks noChangeArrowheads="1"/>
              </p:cNvSpPr>
              <p:nvPr/>
            </p:nvSpPr>
            <p:spPr bwMode="auto">
              <a:xfrm>
                <a:off x="4611687" y="788920"/>
                <a:ext cx="2192337" cy="1766734"/>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5" name="Rectangle 12"/>
              <p:cNvSpPr>
                <a:spLocks noChangeArrowheads="1"/>
              </p:cNvSpPr>
              <p:nvPr/>
            </p:nvSpPr>
            <p:spPr bwMode="auto">
              <a:xfrm>
                <a:off x="3995738" y="4360485"/>
                <a:ext cx="5153024" cy="1793719"/>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8" name="Rectangle 170"/>
              <p:cNvSpPr>
                <a:spLocks noChangeArrowheads="1"/>
              </p:cNvSpPr>
              <p:nvPr/>
            </p:nvSpPr>
            <p:spPr bwMode="auto">
              <a:xfrm>
                <a:off x="1858963" y="4360485"/>
                <a:ext cx="2136775" cy="180483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19" name="Rectangle 118"/>
              <p:cNvSpPr/>
              <p:nvPr/>
            </p:nvSpPr>
            <p:spPr>
              <a:xfrm>
                <a:off x="6804024" y="0"/>
                <a:ext cx="2346325" cy="255565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0" name="Rectangle 119"/>
              <p:cNvSpPr/>
              <p:nvPr/>
            </p:nvSpPr>
            <p:spPr>
              <a:xfrm>
                <a:off x="0" y="4360485"/>
                <a:ext cx="1858963" cy="180483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 name="Rectangle 11"/>
              <p:cNvSpPr/>
              <p:nvPr/>
            </p:nvSpPr>
            <p:spPr>
              <a:xfrm>
                <a:off x="4611687" y="0"/>
                <a:ext cx="2192337" cy="7889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15" name="Rectangle 14"/>
            <p:cNvSpPr/>
            <p:nvPr/>
          </p:nvSpPr>
          <p:spPr>
            <a:xfrm>
              <a:off x="1973263" y="2601687"/>
              <a:ext cx="6534149" cy="1711177"/>
            </a:xfrm>
            <a:prstGeom prst="rect">
              <a:avLst/>
            </a:prstGeom>
          </p:spPr>
          <p:txBody>
            <a:bodyPr>
              <a:spAutoFit/>
            </a:bodyPr>
            <a:lstStyle/>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COMMENT GÉRER </a:t>
              </a:r>
            </a:p>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VOTRE ASSOCIATION ?</a:t>
              </a:r>
            </a:p>
          </p:txBody>
        </p:sp>
        <p:grpSp>
          <p:nvGrpSpPr>
            <p:cNvPr id="20496" name="Groupe 10"/>
            <p:cNvGrpSpPr>
              <a:grpSpLocks/>
            </p:cNvGrpSpPr>
            <p:nvPr/>
          </p:nvGrpSpPr>
          <p:grpSpPr bwMode="auto">
            <a:xfrm>
              <a:off x="-28575" y="6055858"/>
              <a:ext cx="9209087" cy="815834"/>
              <a:chOff x="-28575" y="6055858"/>
              <a:chExt cx="9209087" cy="815834"/>
            </a:xfrm>
          </p:grpSpPr>
          <p:sp>
            <p:nvSpPr>
              <p:cNvPr id="5" name="Rectangle 4"/>
              <p:cNvSpPr/>
              <p:nvPr/>
            </p:nvSpPr>
            <p:spPr>
              <a:xfrm>
                <a:off x="-28575" y="6116108"/>
                <a:ext cx="9183687" cy="755584"/>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28"/>
                <a:ext cx="9201150" cy="26826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0501"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2"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3"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114" name="Rectangle 11"/>
            <p:cNvSpPr>
              <a:spLocks noChangeArrowheads="1"/>
            </p:cNvSpPr>
            <p:nvPr/>
          </p:nvSpPr>
          <p:spPr bwMode="auto">
            <a:xfrm>
              <a:off x="-28575" y="0"/>
              <a:ext cx="1887538" cy="6165315"/>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30275" y="12699"/>
              <a:ext cx="8204199" cy="6114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21" name="Titre 1"/>
          <p:cNvSpPr txBox="1">
            <a:spLocks noGrp="1"/>
          </p:cNvSpPr>
          <p:nvPr>
            <p:ph type="title"/>
          </p:nvPr>
        </p:nvSpPr>
        <p:spPr>
          <a:xfrm>
            <a:off x="887413" y="376238"/>
            <a:ext cx="8256587" cy="503237"/>
          </a:xfrm>
        </p:spPr>
        <p:txBody>
          <a:bodyPr anchorCtr="0"/>
          <a:lstStyle/>
          <a:p>
            <a:pPr eaLnBrk="1" hangingPunct="1"/>
            <a:r>
              <a:rPr sz="2800" b="1" smtClean="0">
                <a:solidFill>
                  <a:srgbClr val="0070C0"/>
                </a:solidFill>
                <a:latin typeface="Calibri" pitchFamily="34" charset="0"/>
              </a:rPr>
              <a:t>LE DÉCRET DU 16 AOÛT 1901</a:t>
            </a:r>
          </a:p>
        </p:txBody>
      </p:sp>
      <p:sp>
        <p:nvSpPr>
          <p:cNvPr id="22" name="Espace réservé du contenu 2"/>
          <p:cNvSpPr txBox="1">
            <a:spLocks noGrp="1"/>
          </p:cNvSpPr>
          <p:nvPr>
            <p:ph idx="1"/>
          </p:nvPr>
        </p:nvSpPr>
        <p:spPr>
          <a:xfrm>
            <a:off x="1219200" y="976313"/>
            <a:ext cx="7935913" cy="2305050"/>
          </a:xfrm>
        </p:spPr>
        <p:txBody>
          <a:bodyPr/>
          <a:lstStyle>
            <a:lvl1pPr>
              <a:defRPr sz="3200">
                <a:solidFill>
                  <a:srgbClr val="000000"/>
                </a:solidFill>
                <a:latin typeface="Calibri" pitchFamily="34" charset="0"/>
              </a:defRPr>
            </a:lvl1pPr>
            <a:lvl2pPr>
              <a:defRPr sz="2800">
                <a:solidFill>
                  <a:srgbClr val="000000"/>
                </a:solidFill>
                <a:latin typeface="Calibri" pitchFamily="34" charset="0"/>
              </a:defRPr>
            </a:lvl2pPr>
            <a:lvl3pPr>
              <a:defRPr sz="2400">
                <a:solidFill>
                  <a:srgbClr val="000000"/>
                </a:solidFill>
                <a:latin typeface="Calibri" pitchFamily="34" charset="0"/>
              </a:defRPr>
            </a:lvl3pPr>
            <a:lvl4pPr>
              <a:defRPr sz="2000">
                <a:solidFill>
                  <a:srgbClr val="000000"/>
                </a:solidFill>
                <a:latin typeface="Calibri" pitchFamily="34" charset="0"/>
              </a:defRPr>
            </a:lvl4pPr>
            <a:lvl5pPr>
              <a:defRPr sz="2000">
                <a:solidFill>
                  <a:srgbClr val="000000"/>
                </a:solidFill>
                <a:latin typeface="Calibri" pitchFamily="34" charset="0"/>
              </a:defRPr>
            </a:lvl5pPr>
            <a:lvl6pPr hangingPunct="0">
              <a:defRPr sz="2000">
                <a:solidFill>
                  <a:srgbClr val="000000"/>
                </a:solidFill>
                <a:latin typeface="Calibri" pitchFamily="34" charset="0"/>
              </a:defRPr>
            </a:lvl6pPr>
            <a:lvl7pPr hangingPunct="0">
              <a:defRPr sz="2000">
                <a:solidFill>
                  <a:srgbClr val="000000"/>
                </a:solidFill>
                <a:latin typeface="Calibri" pitchFamily="34" charset="0"/>
              </a:defRPr>
            </a:lvl7pPr>
            <a:lvl8pPr hangingPunct="0">
              <a:defRPr sz="2000">
                <a:solidFill>
                  <a:srgbClr val="000000"/>
                </a:solidFill>
                <a:latin typeface="Calibri" pitchFamily="34" charset="0"/>
              </a:defRPr>
            </a:lvl8pPr>
            <a:lvl9pPr hangingPunct="0">
              <a:defRPr sz="2000">
                <a:solidFill>
                  <a:srgbClr val="000000"/>
                </a:solidFill>
                <a:latin typeface="Calibri" pitchFamily="34" charset="0"/>
              </a:defRPr>
            </a:lvl9pPr>
          </a:lstStyle>
          <a:p>
            <a:pPr marL="0" indent="0" eaLnBrk="1" hangingPunct="1">
              <a:lnSpc>
                <a:spcPct val="90000"/>
              </a:lnSpc>
              <a:spcBef>
                <a:spcPts val="400"/>
              </a:spcBef>
              <a:buFont typeface="Arial" charset="0"/>
              <a:buNone/>
            </a:pPr>
            <a:r>
              <a:rPr sz="1800" b="1" smtClean="0"/>
              <a:t>Il fixe les modalités d’application de la loi</a:t>
            </a:r>
          </a:p>
          <a:p>
            <a:pPr lvl="1" eaLnBrk="1" hangingPunct="1">
              <a:lnSpc>
                <a:spcPct val="90000"/>
              </a:lnSpc>
              <a:spcBef>
                <a:spcPts val="400"/>
              </a:spcBef>
            </a:pPr>
            <a:endParaRPr sz="1800" smtClean="0"/>
          </a:p>
          <a:p>
            <a:pPr lvl="1" eaLnBrk="1" hangingPunct="1">
              <a:lnSpc>
                <a:spcPct val="90000"/>
              </a:lnSpc>
              <a:spcBef>
                <a:spcPts val="400"/>
              </a:spcBef>
            </a:pPr>
            <a:r>
              <a:rPr sz="1800" smtClean="0"/>
              <a:t>La déclaration de l’association</a:t>
            </a:r>
          </a:p>
          <a:p>
            <a:pPr lvl="1" eaLnBrk="1" hangingPunct="1">
              <a:lnSpc>
                <a:spcPct val="90000"/>
              </a:lnSpc>
              <a:spcBef>
                <a:spcPts val="400"/>
              </a:spcBef>
            </a:pPr>
            <a:r>
              <a:rPr sz="1800" smtClean="0"/>
              <a:t>La communication de ses évolutions</a:t>
            </a:r>
          </a:p>
          <a:p>
            <a:pPr lvl="1" eaLnBrk="1" hangingPunct="1">
              <a:lnSpc>
                <a:spcPct val="90000"/>
              </a:lnSpc>
              <a:spcBef>
                <a:spcPts val="400"/>
              </a:spcBef>
            </a:pPr>
            <a:r>
              <a:rPr sz="1800" smtClean="0"/>
              <a:t>La publicité de ces évolutions</a:t>
            </a:r>
          </a:p>
          <a:p>
            <a:pPr lvl="1" eaLnBrk="1" hangingPunct="1">
              <a:lnSpc>
                <a:spcPct val="90000"/>
              </a:lnSpc>
              <a:spcBef>
                <a:spcPts val="400"/>
              </a:spcBef>
            </a:pPr>
            <a:r>
              <a:rPr sz="1800" smtClean="0"/>
              <a:t>Le registre de l’Association</a:t>
            </a:r>
          </a:p>
          <a:p>
            <a:pPr lvl="1" eaLnBrk="1" hangingPunct="1">
              <a:lnSpc>
                <a:spcPct val="90000"/>
              </a:lnSpc>
              <a:spcBef>
                <a:spcPts val="400"/>
              </a:spcBef>
            </a:pPr>
            <a:r>
              <a:rPr sz="1800" smtClean="0"/>
              <a:t>Les unions d’association</a:t>
            </a:r>
          </a:p>
        </p:txBody>
      </p:sp>
      <p:sp>
        <p:nvSpPr>
          <p:cNvPr id="23" name="Triangle isocèle 3"/>
          <p:cNvSpPr>
            <a:spLocks/>
          </p:cNvSpPr>
          <p:nvPr/>
        </p:nvSpPr>
        <p:spPr bwMode="auto">
          <a:xfrm rot="10799991">
            <a:off x="2700338" y="3573463"/>
            <a:ext cx="4391025" cy="1081087"/>
          </a:xfrm>
          <a:custGeom>
            <a:avLst/>
            <a:gdLst>
              <a:gd name="T0" fmla="*/ 2192597 w 4392484"/>
              <a:gd name="T1" fmla="*/ 0 h 1080116"/>
              <a:gd name="T2" fmla="*/ 4385193 w 4392484"/>
              <a:gd name="T3" fmla="*/ 542490 h 1080116"/>
              <a:gd name="T4" fmla="*/ 2192597 w 4392484"/>
              <a:gd name="T5" fmla="*/ 1084982 h 1080116"/>
              <a:gd name="T6" fmla="*/ 0 w 4392484"/>
              <a:gd name="T7" fmla="*/ 542490 h 1080116"/>
              <a:gd name="T8" fmla="*/ 2192597 w 4392484"/>
              <a:gd name="T9" fmla="*/ 0 h 1080116"/>
              <a:gd name="T10" fmla="*/ 1096298 w 4392484"/>
              <a:gd name="T11" fmla="*/ 542490 h 1080116"/>
              <a:gd name="T12" fmla="*/ 0 w 4392484"/>
              <a:gd name="T13" fmla="*/ 1084982 h 1080116"/>
              <a:gd name="T14" fmla="*/ 2192597 w 4392484"/>
              <a:gd name="T15" fmla="*/ 1084982 h 1080116"/>
              <a:gd name="T16" fmla="*/ 4385193 w 4392484"/>
              <a:gd name="T17" fmla="*/ 1084982 h 1080116"/>
              <a:gd name="T18" fmla="*/ 3288895 w 4392484"/>
              <a:gd name="T19" fmla="*/ 542490 h 1080116"/>
              <a:gd name="T20" fmla="*/ 17694720 60000 65536"/>
              <a:gd name="T21" fmla="*/ 0 60000 65536"/>
              <a:gd name="T22" fmla="*/ 5898240 60000 65536"/>
              <a:gd name="T23" fmla="*/ 11796480 60000 65536"/>
              <a:gd name="T24" fmla="*/ 17694720 60000 65536"/>
              <a:gd name="T25" fmla="*/ 11796480 60000 65536"/>
              <a:gd name="T26" fmla="*/ 5898240 60000 65536"/>
              <a:gd name="T27" fmla="*/ 5898240 60000 65536"/>
              <a:gd name="T28" fmla="*/ 5898240 60000 65536"/>
              <a:gd name="T29" fmla="*/ 0 60000 65536"/>
              <a:gd name="T30" fmla="*/ 1098121 w 4392484"/>
              <a:gd name="T31" fmla="*/ 540058 h 1080116"/>
              <a:gd name="T32" fmla="*/ 3294363 w 4392484"/>
              <a:gd name="T33" fmla="*/ 1080116 h 10801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92484" h="1080116">
                <a:moveTo>
                  <a:pt x="0" y="1080116"/>
                </a:moveTo>
                <a:lnTo>
                  <a:pt x="2196242" y="0"/>
                </a:lnTo>
                <a:lnTo>
                  <a:pt x="4392484" y="1080116"/>
                </a:lnTo>
                <a:lnTo>
                  <a:pt x="0" y="1080116"/>
                </a:lnTo>
                <a:close/>
              </a:path>
            </a:pathLst>
          </a:custGeom>
          <a:solidFill>
            <a:srgbClr val="0070C0"/>
          </a:solidFill>
          <a:ln>
            <a:noFill/>
          </a:ln>
          <a:extLst>
            <a:ext uri="{91240B29-F687-4F45-9708-019B960494DF}">
              <a14:hiddenLine xmlns:a14="http://schemas.microsoft.com/office/drawing/2010/main" w="9525">
                <a:solidFill>
                  <a:srgbClr val="000000"/>
                </a:solidFill>
                <a:prstDash val="solid"/>
                <a:round/>
                <a:headEnd/>
                <a:tailEnd/>
              </a14:hiddenLine>
            </a:ext>
          </a:extLst>
        </p:spPr>
        <p:txBody>
          <a:bodyPr anchor="ctr" anchorCtr="1"/>
          <a:lstStyle/>
          <a:p>
            <a:endParaRPr lang="fr-FR"/>
          </a:p>
        </p:txBody>
      </p:sp>
      <p:sp>
        <p:nvSpPr>
          <p:cNvPr id="24" name="ZoneTexte 4"/>
          <p:cNvSpPr txBox="1">
            <a:spLocks noChangeArrowheads="1"/>
          </p:cNvSpPr>
          <p:nvPr/>
        </p:nvSpPr>
        <p:spPr bwMode="auto">
          <a:xfrm>
            <a:off x="2290763" y="4878388"/>
            <a:ext cx="5329237" cy="769937"/>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sz="4400">
                <a:solidFill>
                  <a:schemeClr val="bg1"/>
                </a:solidFill>
              </a:rPr>
              <a:t>VOS OBLIGATIONS</a:t>
            </a:r>
          </a:p>
        </p:txBody>
      </p:sp>
      <p:grpSp>
        <p:nvGrpSpPr>
          <p:cNvPr id="20487" name="Groupe 10"/>
          <p:cNvGrpSpPr>
            <a:grpSpLocks/>
          </p:cNvGrpSpPr>
          <p:nvPr/>
        </p:nvGrpSpPr>
        <p:grpSpPr bwMode="auto">
          <a:xfrm>
            <a:off x="-36513" y="6069013"/>
            <a:ext cx="9209088" cy="815975"/>
            <a:chOff x="-28575" y="6055858"/>
            <a:chExt cx="9209087" cy="815834"/>
          </a:xfrm>
        </p:grpSpPr>
        <p:sp>
          <p:nvSpPr>
            <p:cNvPr id="26" name="Rectangle 25"/>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7" name="Rectangle 26"/>
            <p:cNvSpPr/>
            <p:nvPr/>
          </p:nvSpPr>
          <p:spPr>
            <a:xfrm>
              <a:off x="-20637" y="6452664"/>
              <a:ext cx="9201149"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0490"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1"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2"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1000"/>
                                        <p:tgtEl>
                                          <p:spTgt spid="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wipe(left)">
                                      <p:cBhvr>
                                        <p:cTn id="12" dur="1000"/>
                                        <p:tgtEl>
                                          <p:spTgt spid="22">
                                            <p:txEl>
                                              <p:pRg st="0" end="0"/>
                                            </p:txEl>
                                          </p:spTgt>
                                        </p:tgtEl>
                                      </p:cBhvr>
                                    </p:animEffect>
                                  </p:childTnLst>
                                  <p:subTnLst>
                                    <p:animClr clrSpc="rgb" dir="cw">
                                      <p:cBhvr override="childStyle">
                                        <p:cTn dur="1" fill="hold" display="0" masterRel="nextClick" afterEffect="1"/>
                                        <p:tgtEl>
                                          <p:spTgt spid="22">
                                            <p:txEl>
                                              <p:pRg st="0" end="0"/>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
                                            <p:txEl>
                                              <p:pRg st="2" end="2"/>
                                            </p:txEl>
                                          </p:spTgt>
                                        </p:tgtEl>
                                        <p:attrNameLst>
                                          <p:attrName>style.visibility</p:attrName>
                                        </p:attrNameLst>
                                      </p:cBhvr>
                                      <p:to>
                                        <p:strVal val="visible"/>
                                      </p:to>
                                    </p:set>
                                    <p:animEffect transition="in" filter="wipe(left)">
                                      <p:cBhvr>
                                        <p:cTn id="17" dur="1000"/>
                                        <p:tgtEl>
                                          <p:spTgt spid="22">
                                            <p:txEl>
                                              <p:pRg st="2" end="2"/>
                                            </p:txEl>
                                          </p:spTgt>
                                        </p:tgtEl>
                                      </p:cBhvr>
                                    </p:animEffect>
                                  </p:childTnLst>
                                  <p:subTnLst>
                                    <p:animClr clrSpc="rgb" dir="cw">
                                      <p:cBhvr override="childStyle">
                                        <p:cTn dur="1" fill="hold" display="0" masterRel="nextClick" afterEffect="1"/>
                                        <p:tgtEl>
                                          <p:spTgt spid="22">
                                            <p:txEl>
                                              <p:pRg st="2" end="2"/>
                                            </p:txEl>
                                          </p:spTgt>
                                        </p:tgtEl>
                                        <p:attrNameLst>
                                          <p:attrName>ppt_c</p:attrName>
                                        </p:attrNameLst>
                                      </p:cBhvr>
                                      <p:to>
                                        <a:srgbClr val="C0C0C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
                                            <p:txEl>
                                              <p:pRg st="3" end="3"/>
                                            </p:txEl>
                                          </p:spTgt>
                                        </p:tgtEl>
                                        <p:attrNameLst>
                                          <p:attrName>style.visibility</p:attrName>
                                        </p:attrNameLst>
                                      </p:cBhvr>
                                      <p:to>
                                        <p:strVal val="visible"/>
                                      </p:to>
                                    </p:set>
                                    <p:animEffect transition="in" filter="wipe(left)">
                                      <p:cBhvr>
                                        <p:cTn id="22" dur="1000"/>
                                        <p:tgtEl>
                                          <p:spTgt spid="22">
                                            <p:txEl>
                                              <p:pRg st="3" end="3"/>
                                            </p:txEl>
                                          </p:spTgt>
                                        </p:tgtEl>
                                      </p:cBhvr>
                                    </p:animEffect>
                                  </p:childTnLst>
                                  <p:subTnLst>
                                    <p:animClr clrSpc="rgb" dir="cw">
                                      <p:cBhvr override="childStyle">
                                        <p:cTn dur="1" fill="hold" display="0" masterRel="nextClick" afterEffect="1"/>
                                        <p:tgtEl>
                                          <p:spTgt spid="22">
                                            <p:txEl>
                                              <p:pRg st="3" end="3"/>
                                            </p:txEl>
                                          </p:spTgt>
                                        </p:tgtEl>
                                        <p:attrNameLst>
                                          <p:attrName>ppt_c</p:attrName>
                                        </p:attrNameLst>
                                      </p:cBhvr>
                                      <p:to>
                                        <a:srgbClr val="C0C0C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
                                            <p:txEl>
                                              <p:pRg st="4" end="4"/>
                                            </p:txEl>
                                          </p:spTgt>
                                        </p:tgtEl>
                                        <p:attrNameLst>
                                          <p:attrName>style.visibility</p:attrName>
                                        </p:attrNameLst>
                                      </p:cBhvr>
                                      <p:to>
                                        <p:strVal val="visible"/>
                                      </p:to>
                                    </p:set>
                                    <p:animEffect transition="in" filter="wipe(left)">
                                      <p:cBhvr>
                                        <p:cTn id="27" dur="1000"/>
                                        <p:tgtEl>
                                          <p:spTgt spid="22">
                                            <p:txEl>
                                              <p:pRg st="4" end="4"/>
                                            </p:txEl>
                                          </p:spTgt>
                                        </p:tgtEl>
                                      </p:cBhvr>
                                    </p:animEffect>
                                  </p:childTnLst>
                                  <p:subTnLst>
                                    <p:animClr clrSpc="rgb" dir="cw">
                                      <p:cBhvr override="childStyle">
                                        <p:cTn dur="1" fill="hold" display="0" masterRel="nextClick" afterEffect="1"/>
                                        <p:tgtEl>
                                          <p:spTgt spid="22">
                                            <p:txEl>
                                              <p:pRg st="4" end="4"/>
                                            </p:txEl>
                                          </p:spTgt>
                                        </p:tgtEl>
                                        <p:attrNameLst>
                                          <p:attrName>ppt_c</p:attrName>
                                        </p:attrNameLst>
                                      </p:cBhvr>
                                      <p:to>
                                        <a:srgbClr val="C0C0C0"/>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2">
                                            <p:txEl>
                                              <p:pRg st="5" end="5"/>
                                            </p:txEl>
                                          </p:spTgt>
                                        </p:tgtEl>
                                        <p:attrNameLst>
                                          <p:attrName>style.visibility</p:attrName>
                                        </p:attrNameLst>
                                      </p:cBhvr>
                                      <p:to>
                                        <p:strVal val="visible"/>
                                      </p:to>
                                    </p:set>
                                    <p:animEffect transition="in" filter="wipe(left)">
                                      <p:cBhvr>
                                        <p:cTn id="32" dur="1000"/>
                                        <p:tgtEl>
                                          <p:spTgt spid="22">
                                            <p:txEl>
                                              <p:pRg st="5" end="5"/>
                                            </p:txEl>
                                          </p:spTgt>
                                        </p:tgtEl>
                                      </p:cBhvr>
                                    </p:animEffect>
                                  </p:childTnLst>
                                  <p:subTnLst>
                                    <p:animClr clrSpc="rgb" dir="cw">
                                      <p:cBhvr override="childStyle">
                                        <p:cTn dur="1" fill="hold" display="0" masterRel="nextClick" afterEffect="1"/>
                                        <p:tgtEl>
                                          <p:spTgt spid="22">
                                            <p:txEl>
                                              <p:pRg st="5" end="5"/>
                                            </p:txEl>
                                          </p:spTgt>
                                        </p:tgtEl>
                                        <p:attrNameLst>
                                          <p:attrName>ppt_c</p:attrName>
                                        </p:attrNameLst>
                                      </p:cBhvr>
                                      <p:to>
                                        <a:srgbClr val="C0C0C0"/>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2">
                                            <p:txEl>
                                              <p:pRg st="6" end="6"/>
                                            </p:txEl>
                                          </p:spTgt>
                                        </p:tgtEl>
                                        <p:attrNameLst>
                                          <p:attrName>style.visibility</p:attrName>
                                        </p:attrNameLst>
                                      </p:cBhvr>
                                      <p:to>
                                        <p:strVal val="visible"/>
                                      </p:to>
                                    </p:set>
                                    <p:animEffect transition="in" filter="wipe(left)">
                                      <p:cBhvr>
                                        <p:cTn id="37" dur="1000"/>
                                        <p:tgtEl>
                                          <p:spTgt spid="22">
                                            <p:txEl>
                                              <p:pRg st="6" end="6"/>
                                            </p:txEl>
                                          </p:spTgt>
                                        </p:tgtEl>
                                      </p:cBhvr>
                                    </p:animEffect>
                                  </p:childTnLst>
                                  <p:subTnLst>
                                    <p:animClr clrSpc="rgb" dir="cw">
                                      <p:cBhvr override="childStyle">
                                        <p:cTn dur="1" fill="hold" display="0" masterRel="nextClick" afterEffect="1"/>
                                        <p:tgtEl>
                                          <p:spTgt spid="22">
                                            <p:txEl>
                                              <p:pRg st="6" end="6"/>
                                            </p:txEl>
                                          </p:spTgt>
                                        </p:tgtEl>
                                        <p:attrNameLst>
                                          <p:attrName>ppt_c</p:attrName>
                                        </p:attrNameLst>
                                      </p:cBhvr>
                                      <p:to>
                                        <a:srgbClr val="C0C0C0"/>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up)">
                                      <p:cBhvr>
                                        <p:cTn id="42" dur="1000"/>
                                        <p:tgtEl>
                                          <p:spTgt spid="23"/>
                                        </p:tgtEl>
                                      </p:cBhvr>
                                    </p:animEffect>
                                  </p:childTnLst>
                                </p:cTn>
                              </p:par>
                              <p:par>
                                <p:cTn id="43" presetID="22" presetClass="entr" presetSubtype="4" fill="hold" grpId="0" nodeType="withEffect">
                                  <p:stCondLst>
                                    <p:cond delay="500"/>
                                  </p:stCondLst>
                                  <p:childTnLst>
                                    <p:set>
                                      <p:cBhvr>
                                        <p:cTn id="44" dur="1" fill="hold">
                                          <p:stCondLst>
                                            <p:cond delay="0"/>
                                          </p:stCondLst>
                                        </p:cTn>
                                        <p:tgtEl>
                                          <p:spTgt spid="24"/>
                                        </p:tgtEl>
                                        <p:attrNameLst>
                                          <p:attrName>style.visibility</p:attrName>
                                        </p:attrNameLst>
                                      </p:cBhvr>
                                      <p:to>
                                        <p:strVal val="visible"/>
                                      </p:to>
                                    </p:set>
                                    <p:animEffect transition="in" filter="wipe(down)">
                                      <p:cBhvr>
                                        <p:cTn id="45" dur="1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build="p" bldLvl="2"/>
      <p:bldP spid="23"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e 5"/>
          <p:cNvGrpSpPr>
            <a:grpSpLocks/>
          </p:cNvGrpSpPr>
          <p:nvPr/>
        </p:nvGrpSpPr>
        <p:grpSpPr bwMode="auto">
          <a:xfrm>
            <a:off x="-28575" y="0"/>
            <a:ext cx="9209088" cy="6872288"/>
            <a:chOff x="-28575" y="0"/>
            <a:chExt cx="9209087" cy="6871692"/>
          </a:xfrm>
        </p:grpSpPr>
        <p:sp>
          <p:nvSpPr>
            <p:cNvPr id="106" name="Rectangle 5"/>
            <p:cNvSpPr>
              <a:spLocks noChangeArrowheads="1"/>
            </p:cNvSpPr>
            <p:nvPr/>
          </p:nvSpPr>
          <p:spPr bwMode="auto">
            <a:xfrm>
              <a:off x="1851025" y="2555653"/>
              <a:ext cx="7299324" cy="1804831"/>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grpSp>
          <p:nvGrpSpPr>
            <p:cNvPr id="21523" name="Groupe 1"/>
            <p:cNvGrpSpPr>
              <a:grpSpLocks/>
            </p:cNvGrpSpPr>
            <p:nvPr/>
          </p:nvGrpSpPr>
          <p:grpSpPr bwMode="auto">
            <a:xfrm>
              <a:off x="-28575" y="0"/>
              <a:ext cx="9178924" cy="6165304"/>
              <a:chOff x="-28575" y="0"/>
              <a:chExt cx="9178924" cy="6165304"/>
            </a:xfrm>
          </p:grpSpPr>
          <p:sp>
            <p:nvSpPr>
              <p:cNvPr id="105" name="Rectangle 19"/>
              <p:cNvSpPr>
                <a:spLocks noChangeArrowheads="1"/>
              </p:cNvSpPr>
              <p:nvPr/>
            </p:nvSpPr>
            <p:spPr bwMode="auto">
              <a:xfrm>
                <a:off x="-28575" y="0"/>
                <a:ext cx="4640262" cy="2555653"/>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107" name="Rectangle 10"/>
              <p:cNvSpPr>
                <a:spLocks noChangeArrowheads="1"/>
              </p:cNvSpPr>
              <p:nvPr/>
            </p:nvSpPr>
            <p:spPr bwMode="auto">
              <a:xfrm>
                <a:off x="4611687" y="788920"/>
                <a:ext cx="2192337" cy="1766734"/>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5" name="Rectangle 12"/>
              <p:cNvSpPr>
                <a:spLocks noChangeArrowheads="1"/>
              </p:cNvSpPr>
              <p:nvPr/>
            </p:nvSpPr>
            <p:spPr bwMode="auto">
              <a:xfrm>
                <a:off x="3995738" y="4360485"/>
                <a:ext cx="5153024" cy="1793719"/>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8" name="Rectangle 170"/>
              <p:cNvSpPr>
                <a:spLocks noChangeArrowheads="1"/>
              </p:cNvSpPr>
              <p:nvPr/>
            </p:nvSpPr>
            <p:spPr bwMode="auto">
              <a:xfrm>
                <a:off x="1858963" y="4360485"/>
                <a:ext cx="2136775" cy="180483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19" name="Rectangle 118"/>
              <p:cNvSpPr/>
              <p:nvPr/>
            </p:nvSpPr>
            <p:spPr>
              <a:xfrm>
                <a:off x="6804024" y="0"/>
                <a:ext cx="2346325" cy="255565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0" name="Rectangle 119"/>
              <p:cNvSpPr/>
              <p:nvPr/>
            </p:nvSpPr>
            <p:spPr>
              <a:xfrm>
                <a:off x="0" y="4360485"/>
                <a:ext cx="1858963" cy="180483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 name="Rectangle 11"/>
              <p:cNvSpPr/>
              <p:nvPr/>
            </p:nvSpPr>
            <p:spPr>
              <a:xfrm>
                <a:off x="4611687" y="0"/>
                <a:ext cx="2192337" cy="7889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15" name="Rectangle 14"/>
            <p:cNvSpPr/>
            <p:nvPr/>
          </p:nvSpPr>
          <p:spPr>
            <a:xfrm>
              <a:off x="1973263" y="2601687"/>
              <a:ext cx="6534149" cy="1711177"/>
            </a:xfrm>
            <a:prstGeom prst="rect">
              <a:avLst/>
            </a:prstGeom>
          </p:spPr>
          <p:txBody>
            <a:bodyPr>
              <a:spAutoFit/>
            </a:bodyPr>
            <a:lstStyle/>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COMMENT GÉRER </a:t>
              </a:r>
            </a:p>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VOTRE ASSOCIATION ?</a:t>
              </a:r>
            </a:p>
          </p:txBody>
        </p:sp>
        <p:grpSp>
          <p:nvGrpSpPr>
            <p:cNvPr id="21525" name="Groupe 10"/>
            <p:cNvGrpSpPr>
              <a:grpSpLocks/>
            </p:cNvGrpSpPr>
            <p:nvPr/>
          </p:nvGrpSpPr>
          <p:grpSpPr bwMode="auto">
            <a:xfrm>
              <a:off x="-28575" y="6055858"/>
              <a:ext cx="9209087" cy="815834"/>
              <a:chOff x="-28575" y="6055858"/>
              <a:chExt cx="9209087" cy="815834"/>
            </a:xfrm>
          </p:grpSpPr>
          <p:sp>
            <p:nvSpPr>
              <p:cNvPr id="5" name="Rectangle 4"/>
              <p:cNvSpPr/>
              <p:nvPr/>
            </p:nvSpPr>
            <p:spPr>
              <a:xfrm>
                <a:off x="-28575" y="6116108"/>
                <a:ext cx="9183687" cy="755584"/>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28"/>
                <a:ext cx="9201150" cy="26826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1530"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31"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32"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114" name="Rectangle 11"/>
            <p:cNvSpPr>
              <a:spLocks noChangeArrowheads="1"/>
            </p:cNvSpPr>
            <p:nvPr/>
          </p:nvSpPr>
          <p:spPr bwMode="auto">
            <a:xfrm>
              <a:off x="-28575" y="0"/>
              <a:ext cx="1887538" cy="6165315"/>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30275" y="12699"/>
              <a:ext cx="8204199" cy="6114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grpSp>
        <p:nvGrpSpPr>
          <p:cNvPr id="7" name="Groupe 6"/>
          <p:cNvGrpSpPr>
            <a:grpSpLocks/>
          </p:cNvGrpSpPr>
          <p:nvPr/>
        </p:nvGrpSpPr>
        <p:grpSpPr bwMode="auto">
          <a:xfrm>
            <a:off x="360363" y="293688"/>
            <a:ext cx="8820150" cy="523875"/>
            <a:chOff x="323528" y="284162"/>
            <a:chExt cx="8820472" cy="523875"/>
          </a:xfrm>
        </p:grpSpPr>
        <p:sp>
          <p:nvSpPr>
            <p:cNvPr id="21520" name="Rectangle 13"/>
            <p:cNvSpPr>
              <a:spLocks noChangeArrowheads="1"/>
            </p:cNvSpPr>
            <p:nvPr/>
          </p:nvSpPr>
          <p:spPr bwMode="auto">
            <a:xfrm>
              <a:off x="323528" y="314979"/>
              <a:ext cx="8820472" cy="46224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fr-FR">
                <a:solidFill>
                  <a:srgbClr val="FFFFFF"/>
                </a:solidFill>
              </a:endParaRPr>
            </a:p>
          </p:txBody>
        </p:sp>
        <p:sp>
          <p:nvSpPr>
            <p:cNvPr id="21521" name="ZoneTexte 7"/>
            <p:cNvSpPr txBox="1">
              <a:spLocks noChangeArrowheads="1"/>
            </p:cNvSpPr>
            <p:nvPr/>
          </p:nvSpPr>
          <p:spPr bwMode="auto">
            <a:xfrm>
              <a:off x="659949" y="284162"/>
              <a:ext cx="632088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2800" b="1">
                  <a:solidFill>
                    <a:schemeClr val="bg1"/>
                  </a:solidFill>
                </a:rPr>
                <a:t>LES STATUTS</a:t>
              </a:r>
            </a:p>
          </p:txBody>
        </p:sp>
      </p:grpSp>
      <p:sp>
        <p:nvSpPr>
          <p:cNvPr id="24" name="ZoneTexte 8"/>
          <p:cNvSpPr txBox="1">
            <a:spLocks noChangeArrowheads="1"/>
          </p:cNvSpPr>
          <p:nvPr/>
        </p:nvSpPr>
        <p:spPr bwMode="auto">
          <a:xfrm>
            <a:off x="1692275" y="1493838"/>
            <a:ext cx="54721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SzPct val="100000"/>
              <a:buFont typeface="Arial" charset="0"/>
              <a:buChar char="•"/>
            </a:pPr>
            <a:r>
              <a:rPr lang="fr-FR">
                <a:solidFill>
                  <a:srgbClr val="000000"/>
                </a:solidFill>
              </a:rPr>
              <a:t> La loi doit être respectée</a:t>
            </a:r>
          </a:p>
          <a:p>
            <a:pPr eaLnBrk="1" hangingPunct="1">
              <a:buSzPct val="100000"/>
              <a:buFont typeface="Arial" charset="0"/>
              <a:buChar char="•"/>
            </a:pPr>
            <a:r>
              <a:rPr lang="fr-FR">
                <a:solidFill>
                  <a:srgbClr val="000000"/>
                </a:solidFill>
              </a:rPr>
              <a:t> Ou modifiée par un règlement intérieur</a:t>
            </a:r>
          </a:p>
        </p:txBody>
      </p:sp>
      <p:sp>
        <p:nvSpPr>
          <p:cNvPr id="25" name="ZoneTexte 1"/>
          <p:cNvSpPr txBox="1">
            <a:spLocks noChangeArrowheads="1"/>
          </p:cNvSpPr>
          <p:nvPr/>
        </p:nvSpPr>
        <p:spPr bwMode="auto">
          <a:xfrm>
            <a:off x="2438400" y="2282825"/>
            <a:ext cx="59039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95350" indent="-89535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solidFill>
                  <a:srgbClr val="000000"/>
                </a:solidFill>
              </a:rPr>
              <a:t>Fixant les points des statuts ou des spécificités du Club</a:t>
            </a:r>
          </a:p>
          <a:p>
            <a:pPr eaLnBrk="1" hangingPunct="1"/>
            <a:r>
              <a:rPr lang="fr-FR">
                <a:solidFill>
                  <a:srgbClr val="000000"/>
                </a:solidFill>
              </a:rPr>
              <a:t>	</a:t>
            </a:r>
            <a:r>
              <a:rPr lang="fr-FR" i="1">
                <a:solidFill>
                  <a:srgbClr val="000000"/>
                </a:solidFill>
              </a:rPr>
              <a:t>périodicité des réunions du bureau </a:t>
            </a:r>
          </a:p>
          <a:p>
            <a:pPr eaLnBrk="1" hangingPunct="1"/>
            <a:r>
              <a:rPr lang="fr-FR" i="1">
                <a:solidFill>
                  <a:srgbClr val="000000"/>
                </a:solidFill>
              </a:rPr>
              <a:t>	mode de diffusion des candidatures</a:t>
            </a:r>
            <a:endParaRPr lang="fr-FR">
              <a:solidFill>
                <a:srgbClr val="000000"/>
              </a:solidFill>
            </a:endParaRPr>
          </a:p>
        </p:txBody>
      </p:sp>
      <p:sp>
        <p:nvSpPr>
          <p:cNvPr id="26" name="ZoneTexte 2"/>
          <p:cNvSpPr txBox="1">
            <a:spLocks noChangeArrowheads="1"/>
          </p:cNvSpPr>
          <p:nvPr/>
        </p:nvSpPr>
        <p:spPr bwMode="auto">
          <a:xfrm>
            <a:off x="1219200" y="982663"/>
            <a:ext cx="2971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solidFill>
                  <a:srgbClr val="000000"/>
                </a:solidFill>
              </a:rPr>
              <a:t>UN CADRE RIGOUREUX</a:t>
            </a:r>
          </a:p>
        </p:txBody>
      </p:sp>
      <p:sp>
        <p:nvSpPr>
          <p:cNvPr id="27" name="ZoneTexte 3"/>
          <p:cNvSpPr txBox="1">
            <a:spLocks noChangeArrowheads="1"/>
          </p:cNvSpPr>
          <p:nvPr/>
        </p:nvSpPr>
        <p:spPr bwMode="auto">
          <a:xfrm>
            <a:off x="1258888" y="3348038"/>
            <a:ext cx="2582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solidFill>
                  <a:srgbClr val="000000"/>
                </a:solidFill>
              </a:rPr>
              <a:t>L’OBJET SOCIAL</a:t>
            </a:r>
          </a:p>
        </p:txBody>
      </p:sp>
      <p:sp>
        <p:nvSpPr>
          <p:cNvPr id="28" name="ZoneTexte 11"/>
          <p:cNvSpPr txBox="1"/>
          <p:nvPr/>
        </p:nvSpPr>
        <p:spPr>
          <a:xfrm>
            <a:off x="1692275" y="3851275"/>
            <a:ext cx="7300913" cy="923925"/>
          </a:xfrm>
          <a:prstGeom prst="rect">
            <a:avLst/>
          </a:prstGeom>
          <a:noFill/>
          <a:ln>
            <a:noFill/>
          </a:ln>
        </p:spPr>
        <p:txBody>
          <a:bodyPr>
            <a:spAutoFit/>
          </a:bodyPr>
          <a:lstStyle/>
          <a:p>
            <a:pPr marL="176214" indent="-176214"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000000"/>
                </a:solidFill>
                <a:latin typeface="Calibri"/>
                <a:cs typeface="+mn-cs"/>
              </a:rPr>
              <a:t>Définir des actions d’intérêt général en faveur des retraités adhérents. </a:t>
            </a:r>
            <a:r>
              <a:rPr lang="fr-FR" i="1" kern="0" dirty="0">
                <a:solidFill>
                  <a:srgbClr val="000000"/>
                </a:solidFill>
                <a:latin typeface="Calibri"/>
                <a:cs typeface="+mn-cs"/>
              </a:rPr>
              <a:t>Notamment par la mise en place d’animations diversifiées conformes aux attentes de ce public</a:t>
            </a:r>
          </a:p>
        </p:txBody>
      </p:sp>
      <p:grpSp>
        <p:nvGrpSpPr>
          <p:cNvPr id="21513" name="Groupe 10"/>
          <p:cNvGrpSpPr>
            <a:grpSpLocks/>
          </p:cNvGrpSpPr>
          <p:nvPr/>
        </p:nvGrpSpPr>
        <p:grpSpPr bwMode="auto">
          <a:xfrm>
            <a:off x="-36513" y="6069013"/>
            <a:ext cx="9209088" cy="815975"/>
            <a:chOff x="-28575" y="6055858"/>
            <a:chExt cx="9209087" cy="815834"/>
          </a:xfrm>
        </p:grpSpPr>
        <p:sp>
          <p:nvSpPr>
            <p:cNvPr id="30" name="Rectangle 29"/>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1" name="Rectangle 30"/>
            <p:cNvSpPr/>
            <p:nvPr/>
          </p:nvSpPr>
          <p:spPr>
            <a:xfrm>
              <a:off x="-20637" y="6452664"/>
              <a:ext cx="9201149"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1517"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8"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9"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2" name="ZoneTexte 1"/>
          <p:cNvSpPr txBox="1"/>
          <p:nvPr/>
        </p:nvSpPr>
        <p:spPr>
          <a:xfrm>
            <a:off x="1876425" y="4802188"/>
            <a:ext cx="7304088" cy="922337"/>
          </a:xfrm>
          <a:prstGeom prst="rect">
            <a:avLst/>
          </a:prstGeom>
          <a:noFill/>
        </p:spPr>
        <p:txBody>
          <a:bodyPr>
            <a:spAutoFit/>
          </a:bodyPr>
          <a:lstStyle/>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000000"/>
                </a:solidFill>
                <a:latin typeface="Calibri"/>
              </a:rPr>
              <a:t> Fixer les limites</a:t>
            </a:r>
          </a:p>
          <a:p>
            <a:pPr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Calibri"/>
              </a:rPr>
              <a:t>	des buts poursuivis</a:t>
            </a:r>
          </a:p>
          <a:p>
            <a:pPr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Calibri"/>
              </a:rPr>
              <a:t>	des moyens à mettre en oeuvre</a:t>
            </a:r>
            <a:endParaRPr lang="fr-FR" kern="0" dirty="0">
              <a:solidFill>
                <a:srgbClr val="00000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left)">
                                      <p:cBhvr>
                                        <p:cTn id="12" dur="1000"/>
                                        <p:tgtEl>
                                          <p:spTgt spid="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
                                            <p:txEl>
                                              <p:pRg st="0" end="0"/>
                                            </p:txEl>
                                          </p:spTgt>
                                        </p:tgtEl>
                                        <p:attrNameLst>
                                          <p:attrName>style.visibility</p:attrName>
                                        </p:attrNameLst>
                                      </p:cBhvr>
                                      <p:to>
                                        <p:strVal val="visible"/>
                                      </p:to>
                                    </p:set>
                                    <p:animEffect transition="in" filter="wipe(left)">
                                      <p:cBhvr>
                                        <p:cTn id="17" dur="1250"/>
                                        <p:tgtEl>
                                          <p:spTgt spid="24">
                                            <p:txEl>
                                              <p:pRg st="0" end="0"/>
                                            </p:txEl>
                                          </p:spTgt>
                                        </p:tgtEl>
                                      </p:cBhvr>
                                    </p:animEffect>
                                  </p:childTnLst>
                                  <p:subTnLst>
                                    <p:animClr clrSpc="rgb" dir="cw">
                                      <p:cBhvr override="childStyle">
                                        <p:cTn dur="1" fill="hold" display="0" masterRel="nextClick" afterEffect="1"/>
                                        <p:tgtEl>
                                          <p:spTgt spid="24">
                                            <p:txEl>
                                              <p:pRg st="0" end="0"/>
                                            </p:txEl>
                                          </p:spTgt>
                                        </p:tgtEl>
                                        <p:attrNameLst>
                                          <p:attrName>ppt_c</p:attrName>
                                        </p:attrNameLst>
                                      </p:cBhvr>
                                      <p:to>
                                        <a:srgbClr val="C0C0C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
                                            <p:txEl>
                                              <p:pRg st="1" end="1"/>
                                            </p:txEl>
                                          </p:spTgt>
                                        </p:tgtEl>
                                        <p:attrNameLst>
                                          <p:attrName>style.visibility</p:attrName>
                                        </p:attrNameLst>
                                      </p:cBhvr>
                                      <p:to>
                                        <p:strVal val="visible"/>
                                      </p:to>
                                    </p:set>
                                    <p:animEffect transition="in" filter="wipe(left)">
                                      <p:cBhvr>
                                        <p:cTn id="22" dur="1250"/>
                                        <p:tgtEl>
                                          <p:spTgt spid="24">
                                            <p:txEl>
                                              <p:pRg st="1" end="1"/>
                                            </p:txEl>
                                          </p:spTgt>
                                        </p:tgtEl>
                                      </p:cBhvr>
                                    </p:animEffect>
                                  </p:childTnLst>
                                  <p:subTnLst>
                                    <p:animClr clrSpc="rgb" dir="cw">
                                      <p:cBhvr override="childStyle">
                                        <p:cTn dur="1" fill="hold" display="0" masterRel="nextClick" afterEffect="1"/>
                                        <p:tgtEl>
                                          <p:spTgt spid="24">
                                            <p:txEl>
                                              <p:pRg st="1" end="1"/>
                                            </p:txEl>
                                          </p:spTgt>
                                        </p:tgtEl>
                                        <p:attrNameLst>
                                          <p:attrName>ppt_c</p:attrName>
                                        </p:attrNameLst>
                                      </p:cBhvr>
                                      <p:to>
                                        <a:srgbClr val="C0C0C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left)">
                                      <p:cBhvr>
                                        <p:cTn id="27" dur="1250"/>
                                        <p:tgtEl>
                                          <p:spTgt spid="25"/>
                                        </p:tgtEl>
                                      </p:cBhvr>
                                    </p:animEffect>
                                  </p:childTnLst>
                                  <p:subTnLst>
                                    <p:animClr clrSpc="rgb" dir="cw">
                                      <p:cBhvr override="childStyle">
                                        <p:cTn dur="1" fill="hold" display="0" masterRel="nextClick" afterEffect="1"/>
                                        <p:tgtEl>
                                          <p:spTgt spid="25"/>
                                        </p:tgtEl>
                                        <p:attrNameLst>
                                          <p:attrName>ppt_c</p:attrName>
                                        </p:attrNameLst>
                                      </p:cBhvr>
                                      <p:to>
                                        <a:srgbClr val="C0C0C0"/>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left)">
                                      <p:cBhvr>
                                        <p:cTn id="32" dur="1250"/>
                                        <p:tgtEl>
                                          <p:spTgt spid="2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8">
                                            <p:txEl>
                                              <p:pRg st="0" end="0"/>
                                            </p:txEl>
                                          </p:spTgt>
                                        </p:tgtEl>
                                        <p:attrNameLst>
                                          <p:attrName>style.visibility</p:attrName>
                                        </p:attrNameLst>
                                      </p:cBhvr>
                                      <p:to>
                                        <p:strVal val="visible"/>
                                      </p:to>
                                    </p:set>
                                    <p:animEffect transition="in" filter="wipe(left)">
                                      <p:cBhvr>
                                        <p:cTn id="37" dur="1250"/>
                                        <p:tgtEl>
                                          <p:spTgt spid="28">
                                            <p:txEl>
                                              <p:pRg st="0" end="0"/>
                                            </p:txEl>
                                          </p:spTgt>
                                        </p:tgtEl>
                                      </p:cBhvr>
                                    </p:animEffect>
                                  </p:childTnLst>
                                  <p:subTnLst>
                                    <p:animClr clrSpc="rgb" dir="cw">
                                      <p:cBhvr override="childStyle">
                                        <p:cTn dur="1" fill="hold" display="0" masterRel="nextClick" afterEffect="1"/>
                                        <p:tgtEl>
                                          <p:spTgt spid="28">
                                            <p:txEl>
                                              <p:pRg st="0" end="0"/>
                                            </p:txEl>
                                          </p:spTgt>
                                        </p:tgtEl>
                                        <p:attrNameLst>
                                          <p:attrName>ppt_c</p:attrName>
                                        </p:attrNameLst>
                                      </p:cBhvr>
                                      <p:to>
                                        <a:srgbClr val="C0C0C0"/>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wipe(left)">
                                      <p:cBhvr>
                                        <p:cTn id="42" dur="125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bldLvl="2"/>
      <p:bldP spid="25" grpId="0"/>
      <p:bldP spid="26" grpId="0"/>
      <p:bldP spid="27" grpId="0"/>
      <p:bldP spid="28" grpId="0" build="p" bldLvl="2"/>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e 5"/>
          <p:cNvGrpSpPr>
            <a:grpSpLocks/>
          </p:cNvGrpSpPr>
          <p:nvPr/>
        </p:nvGrpSpPr>
        <p:grpSpPr bwMode="auto">
          <a:xfrm>
            <a:off x="-28575" y="-12700"/>
            <a:ext cx="9209088" cy="6872288"/>
            <a:chOff x="-28575" y="0"/>
            <a:chExt cx="9209087" cy="6871692"/>
          </a:xfrm>
        </p:grpSpPr>
        <p:sp>
          <p:nvSpPr>
            <p:cNvPr id="106" name="Rectangle 5"/>
            <p:cNvSpPr>
              <a:spLocks noChangeArrowheads="1"/>
            </p:cNvSpPr>
            <p:nvPr/>
          </p:nvSpPr>
          <p:spPr bwMode="auto">
            <a:xfrm>
              <a:off x="1851025" y="2555653"/>
              <a:ext cx="7299324" cy="1804831"/>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grpSp>
          <p:nvGrpSpPr>
            <p:cNvPr id="22543" name="Groupe 1"/>
            <p:cNvGrpSpPr>
              <a:grpSpLocks/>
            </p:cNvGrpSpPr>
            <p:nvPr/>
          </p:nvGrpSpPr>
          <p:grpSpPr bwMode="auto">
            <a:xfrm>
              <a:off x="-28575" y="0"/>
              <a:ext cx="9178924" cy="6165304"/>
              <a:chOff x="-28575" y="0"/>
              <a:chExt cx="9178924" cy="6165304"/>
            </a:xfrm>
          </p:grpSpPr>
          <p:sp>
            <p:nvSpPr>
              <p:cNvPr id="105" name="Rectangle 19"/>
              <p:cNvSpPr>
                <a:spLocks noChangeArrowheads="1"/>
              </p:cNvSpPr>
              <p:nvPr/>
            </p:nvSpPr>
            <p:spPr bwMode="auto">
              <a:xfrm>
                <a:off x="-28575" y="0"/>
                <a:ext cx="4640262" cy="2555653"/>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107" name="Rectangle 10"/>
              <p:cNvSpPr>
                <a:spLocks noChangeArrowheads="1"/>
              </p:cNvSpPr>
              <p:nvPr/>
            </p:nvSpPr>
            <p:spPr bwMode="auto">
              <a:xfrm>
                <a:off x="4611687" y="788920"/>
                <a:ext cx="2192337" cy="1766734"/>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5" name="Rectangle 12"/>
              <p:cNvSpPr>
                <a:spLocks noChangeArrowheads="1"/>
              </p:cNvSpPr>
              <p:nvPr/>
            </p:nvSpPr>
            <p:spPr bwMode="auto">
              <a:xfrm>
                <a:off x="3995738" y="4360485"/>
                <a:ext cx="5153024" cy="1793719"/>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8" name="Rectangle 170"/>
              <p:cNvSpPr>
                <a:spLocks noChangeArrowheads="1"/>
              </p:cNvSpPr>
              <p:nvPr/>
            </p:nvSpPr>
            <p:spPr bwMode="auto">
              <a:xfrm>
                <a:off x="1858963" y="4360485"/>
                <a:ext cx="2136775" cy="180483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19" name="Rectangle 118"/>
              <p:cNvSpPr/>
              <p:nvPr/>
            </p:nvSpPr>
            <p:spPr>
              <a:xfrm>
                <a:off x="6804024" y="0"/>
                <a:ext cx="2346325" cy="255565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0" name="Rectangle 119"/>
              <p:cNvSpPr/>
              <p:nvPr/>
            </p:nvSpPr>
            <p:spPr>
              <a:xfrm>
                <a:off x="0" y="4360485"/>
                <a:ext cx="1858963" cy="180483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 name="Rectangle 11"/>
              <p:cNvSpPr/>
              <p:nvPr/>
            </p:nvSpPr>
            <p:spPr>
              <a:xfrm>
                <a:off x="4611687" y="0"/>
                <a:ext cx="2192337" cy="7889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15" name="Rectangle 14"/>
            <p:cNvSpPr/>
            <p:nvPr/>
          </p:nvSpPr>
          <p:spPr>
            <a:xfrm>
              <a:off x="1973263" y="2601687"/>
              <a:ext cx="6534149" cy="1711177"/>
            </a:xfrm>
            <a:prstGeom prst="rect">
              <a:avLst/>
            </a:prstGeom>
          </p:spPr>
          <p:txBody>
            <a:bodyPr>
              <a:spAutoFit/>
            </a:bodyPr>
            <a:lstStyle/>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COMMENT GÉRER </a:t>
              </a:r>
            </a:p>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VOTRE ASSOCIATION ?</a:t>
              </a:r>
            </a:p>
          </p:txBody>
        </p:sp>
        <p:grpSp>
          <p:nvGrpSpPr>
            <p:cNvPr id="22545" name="Groupe 10"/>
            <p:cNvGrpSpPr>
              <a:grpSpLocks/>
            </p:cNvGrpSpPr>
            <p:nvPr/>
          </p:nvGrpSpPr>
          <p:grpSpPr bwMode="auto">
            <a:xfrm>
              <a:off x="-28575" y="6055858"/>
              <a:ext cx="9209087" cy="815834"/>
              <a:chOff x="-28575" y="6055858"/>
              <a:chExt cx="9209087" cy="815834"/>
            </a:xfrm>
          </p:grpSpPr>
          <p:sp>
            <p:nvSpPr>
              <p:cNvPr id="5" name="Rectangle 4"/>
              <p:cNvSpPr/>
              <p:nvPr/>
            </p:nvSpPr>
            <p:spPr>
              <a:xfrm>
                <a:off x="-28575" y="6116108"/>
                <a:ext cx="9183687" cy="755584"/>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28"/>
                <a:ext cx="9201150" cy="26826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2550"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51"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52"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114" name="Rectangle 11"/>
            <p:cNvSpPr>
              <a:spLocks noChangeArrowheads="1"/>
            </p:cNvSpPr>
            <p:nvPr/>
          </p:nvSpPr>
          <p:spPr bwMode="auto">
            <a:xfrm>
              <a:off x="-28575" y="0"/>
              <a:ext cx="1887538" cy="6165315"/>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30275" y="12699"/>
              <a:ext cx="8204199" cy="6114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grpSp>
        <p:nvGrpSpPr>
          <p:cNvPr id="22531" name="Groupe 20"/>
          <p:cNvGrpSpPr>
            <a:grpSpLocks/>
          </p:cNvGrpSpPr>
          <p:nvPr/>
        </p:nvGrpSpPr>
        <p:grpSpPr bwMode="auto">
          <a:xfrm>
            <a:off x="360363" y="293688"/>
            <a:ext cx="8820150" cy="523875"/>
            <a:chOff x="323528" y="284162"/>
            <a:chExt cx="8820472" cy="523875"/>
          </a:xfrm>
        </p:grpSpPr>
        <p:sp>
          <p:nvSpPr>
            <p:cNvPr id="22540" name="Rectangle 13"/>
            <p:cNvSpPr>
              <a:spLocks noChangeArrowheads="1"/>
            </p:cNvSpPr>
            <p:nvPr/>
          </p:nvSpPr>
          <p:spPr bwMode="auto">
            <a:xfrm>
              <a:off x="323528" y="314979"/>
              <a:ext cx="8820472" cy="46224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fr-FR">
                <a:solidFill>
                  <a:srgbClr val="FFFFFF"/>
                </a:solidFill>
              </a:endParaRPr>
            </a:p>
          </p:txBody>
        </p:sp>
        <p:sp>
          <p:nvSpPr>
            <p:cNvPr id="22541" name="ZoneTexte 7"/>
            <p:cNvSpPr txBox="1">
              <a:spLocks noChangeArrowheads="1"/>
            </p:cNvSpPr>
            <p:nvPr/>
          </p:nvSpPr>
          <p:spPr bwMode="auto">
            <a:xfrm>
              <a:off x="659949" y="284162"/>
              <a:ext cx="632088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2800" b="1">
                  <a:solidFill>
                    <a:schemeClr val="bg1"/>
                  </a:solidFill>
                </a:rPr>
                <a:t>LES STATUTS</a:t>
              </a:r>
            </a:p>
          </p:txBody>
        </p:sp>
      </p:grpSp>
      <p:sp>
        <p:nvSpPr>
          <p:cNvPr id="24" name="ZoneTexte 7"/>
          <p:cNvSpPr txBox="1">
            <a:spLocks noChangeArrowheads="1"/>
          </p:cNvSpPr>
          <p:nvPr/>
        </p:nvSpPr>
        <p:spPr bwMode="auto">
          <a:xfrm>
            <a:off x="1231900" y="1084263"/>
            <a:ext cx="2016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solidFill>
                  <a:srgbClr val="000000"/>
                </a:solidFill>
              </a:rPr>
              <a:t>LES MEMBRES</a:t>
            </a:r>
          </a:p>
        </p:txBody>
      </p:sp>
      <p:sp>
        <p:nvSpPr>
          <p:cNvPr id="25" name="ZoneTexte 8"/>
          <p:cNvSpPr txBox="1"/>
          <p:nvPr/>
        </p:nvSpPr>
        <p:spPr>
          <a:xfrm>
            <a:off x="1646238" y="1844675"/>
            <a:ext cx="5832475" cy="3970338"/>
          </a:xfrm>
          <a:prstGeom prst="rect">
            <a:avLst/>
          </a:prstGeom>
          <a:noFill/>
          <a:ln>
            <a:noFill/>
          </a:ln>
        </p:spPr>
        <p:txBody>
          <a:bodyPr>
            <a:spAutoFit/>
          </a:bodyPr>
          <a:lstStyle/>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fr-FR" kern="0" dirty="0">
                <a:solidFill>
                  <a:srgbClr val="000000"/>
                </a:solidFill>
                <a:latin typeface="Calibri"/>
                <a:cs typeface="+mn-cs"/>
              </a:rPr>
              <a:t> Membres d’honneur</a:t>
            </a:r>
          </a:p>
          <a:p>
            <a:pPr marL="717550"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Calibri"/>
                <a:cs typeface="+mn-cs"/>
              </a:rPr>
              <a:t>Ont rendu des services importants</a:t>
            </a:r>
          </a:p>
          <a:p>
            <a:pPr marL="717550"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Calibri"/>
                <a:cs typeface="+mn-cs"/>
              </a:rPr>
              <a:t>Dispensés de cotisation</a:t>
            </a:r>
          </a:p>
          <a:p>
            <a:pPr marL="717550"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Calibri"/>
                <a:cs typeface="+mn-cs"/>
              </a:rPr>
              <a:t>Nommés par le Président,</a:t>
            </a:r>
          </a:p>
          <a:p>
            <a:pPr marL="717550"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Calibri"/>
                <a:cs typeface="+mn-cs"/>
              </a:rPr>
              <a:t>Ratifiés par le CA</a:t>
            </a:r>
          </a:p>
          <a:p>
            <a:pPr marL="717550"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Calibri"/>
                <a:cs typeface="+mn-cs"/>
              </a:rPr>
              <a:t>Vote consultatif</a:t>
            </a:r>
          </a:p>
          <a:p>
            <a:pPr fontAlgn="auto">
              <a:spcBef>
                <a:spcPts val="0"/>
              </a:spcBef>
              <a:spcAft>
                <a:spcPts val="0"/>
              </a:spcAft>
              <a:buSzPct val="100000"/>
              <a:buFont typeface="Arial"/>
              <a:buChar char="•"/>
              <a:defRPr sz="1800" b="0" i="0" u="none" strike="noStrike" kern="0" cap="none" spc="0" baseline="0">
                <a:solidFill>
                  <a:srgbClr val="000000"/>
                </a:solidFill>
                <a:uFillTx/>
              </a:defRPr>
            </a:pPr>
            <a:r>
              <a:rPr lang="fr-FR" kern="0" dirty="0">
                <a:solidFill>
                  <a:srgbClr val="000000"/>
                </a:solidFill>
                <a:latin typeface="+mn-lt"/>
                <a:cs typeface="+mn-cs"/>
              </a:rPr>
              <a:t> Membres actifs </a:t>
            </a:r>
          </a:p>
          <a:p>
            <a:pPr marL="717550"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mn-lt"/>
                <a:cs typeface="+mn-cs"/>
              </a:rPr>
              <a:t>Adhérents</a:t>
            </a:r>
          </a:p>
          <a:p>
            <a:pPr marL="717550"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mn-lt"/>
                <a:cs typeface="+mn-cs"/>
              </a:rPr>
              <a:t>Participent aux activités</a:t>
            </a:r>
          </a:p>
          <a:p>
            <a:pPr marL="717550"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mn-lt"/>
                <a:cs typeface="+mn-cs"/>
              </a:rPr>
              <a:t>Paient une cotisation</a:t>
            </a:r>
          </a:p>
          <a:p>
            <a:pPr marL="717550"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mn-lt"/>
                <a:cs typeface="+mn-cs"/>
              </a:rPr>
              <a:t>Votent</a:t>
            </a:r>
          </a:p>
          <a:p>
            <a:pPr marL="717550" fontAlgn="auto">
              <a:spcBef>
                <a:spcPts val="0"/>
              </a:spcBef>
              <a:spcAft>
                <a:spcPts val="0"/>
              </a:spcAft>
              <a:defRPr sz="1800" b="0" i="0" u="none" strike="noStrike" kern="0" cap="none" spc="0" baseline="0">
                <a:solidFill>
                  <a:srgbClr val="000000"/>
                </a:solidFill>
                <a:uFillTx/>
              </a:defRPr>
            </a:pPr>
            <a:r>
              <a:rPr lang="fr-FR" kern="0" dirty="0">
                <a:solidFill>
                  <a:srgbClr val="000000"/>
                </a:solidFill>
                <a:latin typeface="+mn-lt"/>
                <a:cs typeface="+mn-cs"/>
              </a:rPr>
              <a:t>Être agréé par le bureau</a:t>
            </a:r>
          </a:p>
          <a:p>
            <a:pPr fontAlgn="auto">
              <a:spcBef>
                <a:spcPts val="0"/>
              </a:spcBef>
              <a:spcAft>
                <a:spcPts val="0"/>
              </a:spcAft>
              <a:defRPr sz="1800" b="0" i="0" u="none" strike="noStrike" kern="0" cap="none" spc="0" baseline="0">
                <a:solidFill>
                  <a:srgbClr val="000000"/>
                </a:solidFill>
                <a:uFillTx/>
              </a:defRPr>
            </a:pPr>
            <a:endParaRPr lang="fr-FR" kern="0" dirty="0">
              <a:solidFill>
                <a:srgbClr val="000000"/>
              </a:solidFill>
              <a:latin typeface="+mn-lt"/>
              <a:cs typeface="+mn-cs"/>
            </a:endParaRPr>
          </a:p>
          <a:p>
            <a:pPr fontAlgn="auto">
              <a:spcBef>
                <a:spcPts val="0"/>
              </a:spcBef>
              <a:spcAft>
                <a:spcPts val="0"/>
              </a:spcAft>
              <a:buSzPct val="100000"/>
              <a:buFont typeface="Arial"/>
              <a:buChar char="•"/>
              <a:defRPr sz="1800" b="0" i="0" u="none" strike="noStrike" kern="0" cap="none" spc="0" baseline="0">
                <a:solidFill>
                  <a:srgbClr val="000000"/>
                </a:solidFill>
                <a:uFillTx/>
              </a:defRPr>
            </a:pPr>
            <a:r>
              <a:rPr lang="fr-FR" kern="0" dirty="0">
                <a:solidFill>
                  <a:srgbClr val="000000"/>
                </a:solidFill>
                <a:latin typeface="+mn-lt"/>
                <a:cs typeface="+mn-cs"/>
              </a:rPr>
              <a:t> Radiations : démission, décès, radiation par le CA</a:t>
            </a:r>
          </a:p>
        </p:txBody>
      </p:sp>
      <p:grpSp>
        <p:nvGrpSpPr>
          <p:cNvPr id="22534" name="Groupe 10"/>
          <p:cNvGrpSpPr>
            <a:grpSpLocks/>
          </p:cNvGrpSpPr>
          <p:nvPr/>
        </p:nvGrpSpPr>
        <p:grpSpPr bwMode="auto">
          <a:xfrm>
            <a:off x="-28575" y="6056313"/>
            <a:ext cx="9209088" cy="815975"/>
            <a:chOff x="-28575" y="6055858"/>
            <a:chExt cx="9209087" cy="815834"/>
          </a:xfrm>
        </p:grpSpPr>
        <p:sp>
          <p:nvSpPr>
            <p:cNvPr id="27" name="Rectangle 26"/>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8" name="Rectangle 27"/>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2537"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8"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9"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1250"/>
                                        <p:tgtEl>
                                          <p:spTgt spid="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
                                            <p:txEl>
                                              <p:pRg st="0" end="0"/>
                                            </p:txEl>
                                          </p:spTgt>
                                        </p:tgtEl>
                                        <p:attrNameLst>
                                          <p:attrName>style.visibility</p:attrName>
                                        </p:attrNameLst>
                                      </p:cBhvr>
                                      <p:to>
                                        <p:strVal val="visible"/>
                                      </p:to>
                                    </p:set>
                                    <p:animEffect transition="in" filter="wipe(left)">
                                      <p:cBhvr>
                                        <p:cTn id="12" dur="1250"/>
                                        <p:tgtEl>
                                          <p:spTgt spid="25">
                                            <p:txEl>
                                              <p:pRg st="0" end="0"/>
                                            </p:txEl>
                                          </p:spTgt>
                                        </p:tgtEl>
                                      </p:cBhvr>
                                    </p:animEffect>
                                  </p:childTnLst>
                                  <p:subTnLst>
                                    <p:animClr clrSpc="rgb" dir="cw">
                                      <p:cBhvr override="childStyle">
                                        <p:cTn dur="1" fill="hold" display="0" masterRel="nextClick" afterEffect="1"/>
                                        <p:tgtEl>
                                          <p:spTgt spid="25">
                                            <p:txEl>
                                              <p:pRg st="0" end="0"/>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
                                            <p:txEl>
                                              <p:pRg st="1" end="1"/>
                                            </p:txEl>
                                          </p:spTgt>
                                        </p:tgtEl>
                                        <p:attrNameLst>
                                          <p:attrName>style.visibility</p:attrName>
                                        </p:attrNameLst>
                                      </p:cBhvr>
                                      <p:to>
                                        <p:strVal val="visible"/>
                                      </p:to>
                                    </p:set>
                                    <p:animEffect transition="in" filter="wipe(left)">
                                      <p:cBhvr>
                                        <p:cTn id="17" dur="1250"/>
                                        <p:tgtEl>
                                          <p:spTgt spid="25">
                                            <p:txEl>
                                              <p:pRg st="1" end="1"/>
                                            </p:txEl>
                                          </p:spTgt>
                                        </p:tgtEl>
                                      </p:cBhvr>
                                    </p:animEffect>
                                  </p:childTnLst>
                                  <p:subTnLst>
                                    <p:animClr clrSpc="rgb" dir="cw">
                                      <p:cBhvr override="childStyle">
                                        <p:cTn dur="1" fill="hold" display="0" masterRel="nextClick" afterEffect="1"/>
                                        <p:tgtEl>
                                          <p:spTgt spid="25">
                                            <p:txEl>
                                              <p:pRg st="1" end="1"/>
                                            </p:txEl>
                                          </p:spTgt>
                                        </p:tgtEl>
                                        <p:attrNameLst>
                                          <p:attrName>ppt_c</p:attrName>
                                        </p:attrNameLst>
                                      </p:cBhvr>
                                      <p:to>
                                        <a:srgbClr val="C0C0C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5">
                                            <p:txEl>
                                              <p:pRg st="2" end="2"/>
                                            </p:txEl>
                                          </p:spTgt>
                                        </p:tgtEl>
                                        <p:attrNameLst>
                                          <p:attrName>style.visibility</p:attrName>
                                        </p:attrNameLst>
                                      </p:cBhvr>
                                      <p:to>
                                        <p:strVal val="visible"/>
                                      </p:to>
                                    </p:set>
                                    <p:animEffect transition="in" filter="wipe(left)">
                                      <p:cBhvr>
                                        <p:cTn id="22" dur="1250"/>
                                        <p:tgtEl>
                                          <p:spTgt spid="25">
                                            <p:txEl>
                                              <p:pRg st="2" end="2"/>
                                            </p:txEl>
                                          </p:spTgt>
                                        </p:tgtEl>
                                      </p:cBhvr>
                                    </p:animEffect>
                                  </p:childTnLst>
                                  <p:subTnLst>
                                    <p:animClr clrSpc="rgb" dir="cw">
                                      <p:cBhvr override="childStyle">
                                        <p:cTn dur="1" fill="hold" display="0" masterRel="nextClick" afterEffect="1"/>
                                        <p:tgtEl>
                                          <p:spTgt spid="25">
                                            <p:txEl>
                                              <p:pRg st="2" end="2"/>
                                            </p:txEl>
                                          </p:spTgt>
                                        </p:tgtEl>
                                        <p:attrNameLst>
                                          <p:attrName>ppt_c</p:attrName>
                                        </p:attrNameLst>
                                      </p:cBhvr>
                                      <p:to>
                                        <a:srgbClr val="C0C0C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5">
                                            <p:txEl>
                                              <p:pRg st="3" end="3"/>
                                            </p:txEl>
                                          </p:spTgt>
                                        </p:tgtEl>
                                        <p:attrNameLst>
                                          <p:attrName>style.visibility</p:attrName>
                                        </p:attrNameLst>
                                      </p:cBhvr>
                                      <p:to>
                                        <p:strVal val="visible"/>
                                      </p:to>
                                    </p:set>
                                    <p:animEffect transition="in" filter="wipe(left)">
                                      <p:cBhvr>
                                        <p:cTn id="27" dur="1250"/>
                                        <p:tgtEl>
                                          <p:spTgt spid="25">
                                            <p:txEl>
                                              <p:pRg st="3" end="3"/>
                                            </p:txEl>
                                          </p:spTgt>
                                        </p:tgtEl>
                                      </p:cBhvr>
                                    </p:animEffect>
                                  </p:childTnLst>
                                  <p:subTnLst>
                                    <p:animClr clrSpc="rgb" dir="cw">
                                      <p:cBhvr override="childStyle">
                                        <p:cTn dur="1" fill="hold" display="0" masterRel="nextClick" afterEffect="1"/>
                                        <p:tgtEl>
                                          <p:spTgt spid="25">
                                            <p:txEl>
                                              <p:pRg st="3" end="3"/>
                                            </p:txEl>
                                          </p:spTgt>
                                        </p:tgtEl>
                                        <p:attrNameLst>
                                          <p:attrName>ppt_c</p:attrName>
                                        </p:attrNameLst>
                                      </p:cBhvr>
                                      <p:to>
                                        <a:srgbClr val="C0C0C0"/>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5">
                                            <p:txEl>
                                              <p:pRg st="4" end="4"/>
                                            </p:txEl>
                                          </p:spTgt>
                                        </p:tgtEl>
                                        <p:attrNameLst>
                                          <p:attrName>style.visibility</p:attrName>
                                        </p:attrNameLst>
                                      </p:cBhvr>
                                      <p:to>
                                        <p:strVal val="visible"/>
                                      </p:to>
                                    </p:set>
                                    <p:animEffect transition="in" filter="wipe(left)">
                                      <p:cBhvr>
                                        <p:cTn id="32" dur="1250"/>
                                        <p:tgtEl>
                                          <p:spTgt spid="25">
                                            <p:txEl>
                                              <p:pRg st="4" end="4"/>
                                            </p:txEl>
                                          </p:spTgt>
                                        </p:tgtEl>
                                      </p:cBhvr>
                                    </p:animEffect>
                                  </p:childTnLst>
                                  <p:subTnLst>
                                    <p:animClr clrSpc="rgb" dir="cw">
                                      <p:cBhvr override="childStyle">
                                        <p:cTn dur="1" fill="hold" display="0" masterRel="nextClick" afterEffect="1"/>
                                        <p:tgtEl>
                                          <p:spTgt spid="25">
                                            <p:txEl>
                                              <p:pRg st="4" end="4"/>
                                            </p:txEl>
                                          </p:spTgt>
                                        </p:tgtEl>
                                        <p:attrNameLst>
                                          <p:attrName>ppt_c</p:attrName>
                                        </p:attrNameLst>
                                      </p:cBhvr>
                                      <p:to>
                                        <a:srgbClr val="C0C0C0"/>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5">
                                            <p:txEl>
                                              <p:pRg st="5" end="5"/>
                                            </p:txEl>
                                          </p:spTgt>
                                        </p:tgtEl>
                                        <p:attrNameLst>
                                          <p:attrName>style.visibility</p:attrName>
                                        </p:attrNameLst>
                                      </p:cBhvr>
                                      <p:to>
                                        <p:strVal val="visible"/>
                                      </p:to>
                                    </p:set>
                                    <p:animEffect transition="in" filter="wipe(left)">
                                      <p:cBhvr>
                                        <p:cTn id="37" dur="1250"/>
                                        <p:tgtEl>
                                          <p:spTgt spid="25">
                                            <p:txEl>
                                              <p:pRg st="5" end="5"/>
                                            </p:txEl>
                                          </p:spTgt>
                                        </p:tgtEl>
                                      </p:cBhvr>
                                    </p:animEffect>
                                  </p:childTnLst>
                                  <p:subTnLst>
                                    <p:animClr clrSpc="rgb" dir="cw">
                                      <p:cBhvr override="childStyle">
                                        <p:cTn dur="1" fill="hold" display="0" masterRel="nextClick" afterEffect="1"/>
                                        <p:tgtEl>
                                          <p:spTgt spid="25">
                                            <p:txEl>
                                              <p:pRg st="5" end="5"/>
                                            </p:txEl>
                                          </p:spTgt>
                                        </p:tgtEl>
                                        <p:attrNameLst>
                                          <p:attrName>ppt_c</p:attrName>
                                        </p:attrNameLst>
                                      </p:cBhvr>
                                      <p:to>
                                        <a:srgbClr val="C0C0C0"/>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5">
                                            <p:txEl>
                                              <p:pRg st="6" end="6"/>
                                            </p:txEl>
                                          </p:spTgt>
                                        </p:tgtEl>
                                        <p:attrNameLst>
                                          <p:attrName>style.visibility</p:attrName>
                                        </p:attrNameLst>
                                      </p:cBhvr>
                                      <p:to>
                                        <p:strVal val="visible"/>
                                      </p:to>
                                    </p:set>
                                    <p:animEffect transition="in" filter="wipe(left)">
                                      <p:cBhvr>
                                        <p:cTn id="42" dur="1250"/>
                                        <p:tgtEl>
                                          <p:spTgt spid="25">
                                            <p:txEl>
                                              <p:pRg st="6" end="6"/>
                                            </p:txEl>
                                          </p:spTgt>
                                        </p:tgtEl>
                                      </p:cBhvr>
                                    </p:animEffect>
                                  </p:childTnLst>
                                  <p:subTnLst>
                                    <p:animClr clrSpc="rgb" dir="cw">
                                      <p:cBhvr override="childStyle">
                                        <p:cTn dur="1" fill="hold" display="0" masterRel="nextClick" afterEffect="1"/>
                                        <p:tgtEl>
                                          <p:spTgt spid="25">
                                            <p:txEl>
                                              <p:pRg st="6" end="6"/>
                                            </p:txEl>
                                          </p:spTgt>
                                        </p:tgtEl>
                                        <p:attrNameLst>
                                          <p:attrName>ppt_c</p:attrName>
                                        </p:attrNameLst>
                                      </p:cBhvr>
                                      <p:to>
                                        <a:srgbClr val="C0C0C0"/>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5">
                                            <p:txEl>
                                              <p:pRg st="7" end="7"/>
                                            </p:txEl>
                                          </p:spTgt>
                                        </p:tgtEl>
                                        <p:attrNameLst>
                                          <p:attrName>style.visibility</p:attrName>
                                        </p:attrNameLst>
                                      </p:cBhvr>
                                      <p:to>
                                        <p:strVal val="visible"/>
                                      </p:to>
                                    </p:set>
                                    <p:animEffect transition="in" filter="wipe(left)">
                                      <p:cBhvr>
                                        <p:cTn id="47" dur="1250"/>
                                        <p:tgtEl>
                                          <p:spTgt spid="25">
                                            <p:txEl>
                                              <p:pRg st="7" end="7"/>
                                            </p:txEl>
                                          </p:spTgt>
                                        </p:tgtEl>
                                      </p:cBhvr>
                                    </p:animEffect>
                                  </p:childTnLst>
                                  <p:subTnLst>
                                    <p:animClr clrSpc="rgb" dir="cw">
                                      <p:cBhvr override="childStyle">
                                        <p:cTn dur="1" fill="hold" display="0" masterRel="nextClick" afterEffect="1"/>
                                        <p:tgtEl>
                                          <p:spTgt spid="25">
                                            <p:txEl>
                                              <p:pRg st="7" end="7"/>
                                            </p:txEl>
                                          </p:spTgt>
                                        </p:tgtEl>
                                        <p:attrNameLst>
                                          <p:attrName>ppt_c</p:attrName>
                                        </p:attrNameLst>
                                      </p:cBhvr>
                                      <p:to>
                                        <a:srgbClr val="C0C0C0"/>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5">
                                            <p:txEl>
                                              <p:pRg st="8" end="8"/>
                                            </p:txEl>
                                          </p:spTgt>
                                        </p:tgtEl>
                                        <p:attrNameLst>
                                          <p:attrName>style.visibility</p:attrName>
                                        </p:attrNameLst>
                                      </p:cBhvr>
                                      <p:to>
                                        <p:strVal val="visible"/>
                                      </p:to>
                                    </p:set>
                                    <p:animEffect transition="in" filter="wipe(left)">
                                      <p:cBhvr>
                                        <p:cTn id="52" dur="1250"/>
                                        <p:tgtEl>
                                          <p:spTgt spid="25">
                                            <p:txEl>
                                              <p:pRg st="8" end="8"/>
                                            </p:txEl>
                                          </p:spTgt>
                                        </p:tgtEl>
                                      </p:cBhvr>
                                    </p:animEffect>
                                  </p:childTnLst>
                                  <p:subTnLst>
                                    <p:animClr clrSpc="rgb" dir="cw">
                                      <p:cBhvr override="childStyle">
                                        <p:cTn dur="1" fill="hold" display="0" masterRel="nextClick" afterEffect="1"/>
                                        <p:tgtEl>
                                          <p:spTgt spid="25">
                                            <p:txEl>
                                              <p:pRg st="8" end="8"/>
                                            </p:txEl>
                                          </p:spTgt>
                                        </p:tgtEl>
                                        <p:attrNameLst>
                                          <p:attrName>ppt_c</p:attrName>
                                        </p:attrNameLst>
                                      </p:cBhvr>
                                      <p:to>
                                        <a:srgbClr val="C0C0C0"/>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5">
                                            <p:txEl>
                                              <p:pRg st="9" end="9"/>
                                            </p:txEl>
                                          </p:spTgt>
                                        </p:tgtEl>
                                        <p:attrNameLst>
                                          <p:attrName>style.visibility</p:attrName>
                                        </p:attrNameLst>
                                      </p:cBhvr>
                                      <p:to>
                                        <p:strVal val="visible"/>
                                      </p:to>
                                    </p:set>
                                    <p:animEffect transition="in" filter="wipe(left)">
                                      <p:cBhvr>
                                        <p:cTn id="57" dur="1250"/>
                                        <p:tgtEl>
                                          <p:spTgt spid="25">
                                            <p:txEl>
                                              <p:pRg st="9" end="9"/>
                                            </p:txEl>
                                          </p:spTgt>
                                        </p:tgtEl>
                                      </p:cBhvr>
                                    </p:animEffect>
                                  </p:childTnLst>
                                  <p:subTnLst>
                                    <p:animClr clrSpc="rgb" dir="cw">
                                      <p:cBhvr override="childStyle">
                                        <p:cTn dur="1" fill="hold" display="0" masterRel="nextClick" afterEffect="1"/>
                                        <p:tgtEl>
                                          <p:spTgt spid="25">
                                            <p:txEl>
                                              <p:pRg st="9" end="9"/>
                                            </p:txEl>
                                          </p:spTgt>
                                        </p:tgtEl>
                                        <p:attrNameLst>
                                          <p:attrName>ppt_c</p:attrName>
                                        </p:attrNameLst>
                                      </p:cBhvr>
                                      <p:to>
                                        <a:srgbClr val="C0C0C0"/>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5">
                                            <p:txEl>
                                              <p:pRg st="10" end="10"/>
                                            </p:txEl>
                                          </p:spTgt>
                                        </p:tgtEl>
                                        <p:attrNameLst>
                                          <p:attrName>style.visibility</p:attrName>
                                        </p:attrNameLst>
                                      </p:cBhvr>
                                      <p:to>
                                        <p:strVal val="visible"/>
                                      </p:to>
                                    </p:set>
                                    <p:animEffect transition="in" filter="wipe(left)">
                                      <p:cBhvr>
                                        <p:cTn id="62" dur="1250"/>
                                        <p:tgtEl>
                                          <p:spTgt spid="25">
                                            <p:txEl>
                                              <p:pRg st="10" end="10"/>
                                            </p:txEl>
                                          </p:spTgt>
                                        </p:tgtEl>
                                      </p:cBhvr>
                                    </p:animEffect>
                                  </p:childTnLst>
                                  <p:subTnLst>
                                    <p:animClr clrSpc="rgb" dir="cw">
                                      <p:cBhvr override="childStyle">
                                        <p:cTn dur="1" fill="hold" display="0" masterRel="nextClick" afterEffect="1"/>
                                        <p:tgtEl>
                                          <p:spTgt spid="25">
                                            <p:txEl>
                                              <p:pRg st="10" end="10"/>
                                            </p:txEl>
                                          </p:spTgt>
                                        </p:tgtEl>
                                        <p:attrNameLst>
                                          <p:attrName>ppt_c</p:attrName>
                                        </p:attrNameLst>
                                      </p:cBhvr>
                                      <p:to>
                                        <a:srgbClr val="C0C0C0"/>
                                      </p:to>
                                    </p:animClr>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5">
                                            <p:txEl>
                                              <p:pRg st="11" end="11"/>
                                            </p:txEl>
                                          </p:spTgt>
                                        </p:tgtEl>
                                        <p:attrNameLst>
                                          <p:attrName>style.visibility</p:attrName>
                                        </p:attrNameLst>
                                      </p:cBhvr>
                                      <p:to>
                                        <p:strVal val="visible"/>
                                      </p:to>
                                    </p:set>
                                    <p:animEffect transition="in" filter="wipe(left)">
                                      <p:cBhvr>
                                        <p:cTn id="67" dur="1250"/>
                                        <p:tgtEl>
                                          <p:spTgt spid="25">
                                            <p:txEl>
                                              <p:pRg st="11" end="11"/>
                                            </p:txEl>
                                          </p:spTgt>
                                        </p:tgtEl>
                                      </p:cBhvr>
                                    </p:animEffect>
                                  </p:childTnLst>
                                  <p:subTnLst>
                                    <p:animClr clrSpc="rgb" dir="cw">
                                      <p:cBhvr override="childStyle">
                                        <p:cTn dur="1" fill="hold" display="0" masterRel="nextClick" afterEffect="1"/>
                                        <p:tgtEl>
                                          <p:spTgt spid="25">
                                            <p:txEl>
                                              <p:pRg st="11" end="11"/>
                                            </p:txEl>
                                          </p:spTgt>
                                        </p:tgtEl>
                                        <p:attrNameLst>
                                          <p:attrName>ppt_c</p:attrName>
                                        </p:attrNameLst>
                                      </p:cBhvr>
                                      <p:to>
                                        <a:srgbClr val="C0C0C0"/>
                                      </p:to>
                                    </p:animClr>
                                  </p:sub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5">
                                            <p:txEl>
                                              <p:pRg st="13" end="13"/>
                                            </p:txEl>
                                          </p:spTgt>
                                        </p:tgtEl>
                                        <p:attrNameLst>
                                          <p:attrName>style.visibility</p:attrName>
                                        </p:attrNameLst>
                                      </p:cBhvr>
                                      <p:to>
                                        <p:strVal val="visible"/>
                                      </p:to>
                                    </p:set>
                                    <p:animEffect transition="in" filter="wipe(left)">
                                      <p:cBhvr>
                                        <p:cTn id="72" dur="1250"/>
                                        <p:tgtEl>
                                          <p:spTgt spid="25">
                                            <p:txEl>
                                              <p:pRg st="13" end="13"/>
                                            </p:txEl>
                                          </p:spTgt>
                                        </p:tgtEl>
                                      </p:cBhvr>
                                    </p:animEffect>
                                  </p:childTnLst>
                                  <p:subTnLst>
                                    <p:animClr clrSpc="rgb" dir="cw">
                                      <p:cBhvr override="childStyle">
                                        <p:cTn dur="1" fill="hold" display="0" masterRel="nextClick" afterEffect="1"/>
                                        <p:tgtEl>
                                          <p:spTgt spid="25">
                                            <p:txEl>
                                              <p:pRg st="13" end="13"/>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e 5"/>
          <p:cNvGrpSpPr>
            <a:grpSpLocks/>
          </p:cNvGrpSpPr>
          <p:nvPr/>
        </p:nvGrpSpPr>
        <p:grpSpPr bwMode="auto">
          <a:xfrm>
            <a:off x="-28575" y="0"/>
            <a:ext cx="9209088" cy="6872288"/>
            <a:chOff x="-28575" y="0"/>
            <a:chExt cx="9209087" cy="6871692"/>
          </a:xfrm>
        </p:grpSpPr>
        <p:sp>
          <p:nvSpPr>
            <p:cNvPr id="106" name="Rectangle 5"/>
            <p:cNvSpPr>
              <a:spLocks noChangeArrowheads="1"/>
            </p:cNvSpPr>
            <p:nvPr/>
          </p:nvSpPr>
          <p:spPr bwMode="auto">
            <a:xfrm>
              <a:off x="1851025" y="2555653"/>
              <a:ext cx="7299324" cy="1804831"/>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grpSp>
          <p:nvGrpSpPr>
            <p:cNvPr id="23567" name="Groupe 1"/>
            <p:cNvGrpSpPr>
              <a:grpSpLocks/>
            </p:cNvGrpSpPr>
            <p:nvPr/>
          </p:nvGrpSpPr>
          <p:grpSpPr bwMode="auto">
            <a:xfrm>
              <a:off x="-28575" y="0"/>
              <a:ext cx="9178924" cy="6165304"/>
              <a:chOff x="-28575" y="0"/>
              <a:chExt cx="9178924" cy="6165304"/>
            </a:xfrm>
          </p:grpSpPr>
          <p:sp>
            <p:nvSpPr>
              <p:cNvPr id="105" name="Rectangle 19"/>
              <p:cNvSpPr>
                <a:spLocks noChangeArrowheads="1"/>
              </p:cNvSpPr>
              <p:nvPr/>
            </p:nvSpPr>
            <p:spPr bwMode="auto">
              <a:xfrm>
                <a:off x="-28575" y="0"/>
                <a:ext cx="4640262" cy="2555653"/>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107" name="Rectangle 10"/>
              <p:cNvSpPr>
                <a:spLocks noChangeArrowheads="1"/>
              </p:cNvSpPr>
              <p:nvPr/>
            </p:nvSpPr>
            <p:spPr bwMode="auto">
              <a:xfrm>
                <a:off x="4611687" y="788920"/>
                <a:ext cx="2192337" cy="1766734"/>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5" name="Rectangle 12"/>
              <p:cNvSpPr>
                <a:spLocks noChangeArrowheads="1"/>
              </p:cNvSpPr>
              <p:nvPr/>
            </p:nvSpPr>
            <p:spPr bwMode="auto">
              <a:xfrm>
                <a:off x="3995738" y="4360485"/>
                <a:ext cx="5153024" cy="1793719"/>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8" name="Rectangle 170"/>
              <p:cNvSpPr>
                <a:spLocks noChangeArrowheads="1"/>
              </p:cNvSpPr>
              <p:nvPr/>
            </p:nvSpPr>
            <p:spPr bwMode="auto">
              <a:xfrm>
                <a:off x="1858963" y="4360485"/>
                <a:ext cx="2136775" cy="180483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19" name="Rectangle 118"/>
              <p:cNvSpPr/>
              <p:nvPr/>
            </p:nvSpPr>
            <p:spPr>
              <a:xfrm>
                <a:off x="6804024" y="0"/>
                <a:ext cx="2346325" cy="255565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0" name="Rectangle 119"/>
              <p:cNvSpPr/>
              <p:nvPr/>
            </p:nvSpPr>
            <p:spPr>
              <a:xfrm>
                <a:off x="0" y="4360485"/>
                <a:ext cx="1858963" cy="180483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 name="Rectangle 11"/>
              <p:cNvSpPr/>
              <p:nvPr/>
            </p:nvSpPr>
            <p:spPr>
              <a:xfrm>
                <a:off x="4611687" y="0"/>
                <a:ext cx="2192337" cy="7889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15" name="Rectangle 14"/>
            <p:cNvSpPr/>
            <p:nvPr/>
          </p:nvSpPr>
          <p:spPr>
            <a:xfrm>
              <a:off x="1973263" y="2601687"/>
              <a:ext cx="6534149" cy="1711177"/>
            </a:xfrm>
            <a:prstGeom prst="rect">
              <a:avLst/>
            </a:prstGeom>
          </p:spPr>
          <p:txBody>
            <a:bodyPr>
              <a:spAutoFit/>
            </a:bodyPr>
            <a:lstStyle/>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COMMENT GÉRER </a:t>
              </a:r>
            </a:p>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VOTRE ASSOCIATION ?</a:t>
              </a:r>
            </a:p>
          </p:txBody>
        </p:sp>
        <p:grpSp>
          <p:nvGrpSpPr>
            <p:cNvPr id="23569" name="Groupe 10"/>
            <p:cNvGrpSpPr>
              <a:grpSpLocks/>
            </p:cNvGrpSpPr>
            <p:nvPr/>
          </p:nvGrpSpPr>
          <p:grpSpPr bwMode="auto">
            <a:xfrm>
              <a:off x="-28575" y="6055858"/>
              <a:ext cx="9209087" cy="815834"/>
              <a:chOff x="-28575" y="6055858"/>
              <a:chExt cx="9209087" cy="815834"/>
            </a:xfrm>
          </p:grpSpPr>
          <p:sp>
            <p:nvSpPr>
              <p:cNvPr id="5" name="Rectangle 4"/>
              <p:cNvSpPr/>
              <p:nvPr/>
            </p:nvSpPr>
            <p:spPr>
              <a:xfrm>
                <a:off x="-28575" y="6116108"/>
                <a:ext cx="9183687" cy="755584"/>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28"/>
                <a:ext cx="9201150" cy="26826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3574"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75"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76"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
          <p:nvSpPr>
            <p:cNvPr id="114" name="Rectangle 11"/>
            <p:cNvSpPr>
              <a:spLocks noChangeArrowheads="1"/>
            </p:cNvSpPr>
            <p:nvPr/>
          </p:nvSpPr>
          <p:spPr bwMode="auto">
            <a:xfrm>
              <a:off x="-28575" y="0"/>
              <a:ext cx="1887538" cy="6165315"/>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a:xfrm>
              <a:off x="930275" y="12699"/>
              <a:ext cx="8204199" cy="6114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grpSp>
        <p:nvGrpSpPr>
          <p:cNvPr id="23555" name="Groupe 20"/>
          <p:cNvGrpSpPr>
            <a:grpSpLocks/>
          </p:cNvGrpSpPr>
          <p:nvPr/>
        </p:nvGrpSpPr>
        <p:grpSpPr bwMode="auto">
          <a:xfrm>
            <a:off x="360363" y="293688"/>
            <a:ext cx="8820150" cy="523875"/>
            <a:chOff x="323528" y="284162"/>
            <a:chExt cx="8820472" cy="523875"/>
          </a:xfrm>
        </p:grpSpPr>
        <p:sp>
          <p:nvSpPr>
            <p:cNvPr id="23564" name="Rectangle 13"/>
            <p:cNvSpPr>
              <a:spLocks noChangeArrowheads="1"/>
            </p:cNvSpPr>
            <p:nvPr/>
          </p:nvSpPr>
          <p:spPr bwMode="auto">
            <a:xfrm>
              <a:off x="323528" y="314979"/>
              <a:ext cx="8820472" cy="46224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fr-FR">
                <a:solidFill>
                  <a:srgbClr val="FFFFFF"/>
                </a:solidFill>
              </a:endParaRPr>
            </a:p>
          </p:txBody>
        </p:sp>
        <p:sp>
          <p:nvSpPr>
            <p:cNvPr id="23565" name="ZoneTexte 7"/>
            <p:cNvSpPr txBox="1">
              <a:spLocks noChangeArrowheads="1"/>
            </p:cNvSpPr>
            <p:nvPr/>
          </p:nvSpPr>
          <p:spPr bwMode="auto">
            <a:xfrm>
              <a:off x="659949" y="284162"/>
              <a:ext cx="632088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2800" b="1">
                  <a:solidFill>
                    <a:schemeClr val="bg1"/>
                  </a:solidFill>
                </a:rPr>
                <a:t>LES STATUTS</a:t>
              </a:r>
            </a:p>
          </p:txBody>
        </p:sp>
      </p:grpSp>
      <p:sp>
        <p:nvSpPr>
          <p:cNvPr id="24" name="ZoneTexte 7"/>
          <p:cNvSpPr txBox="1">
            <a:spLocks noChangeArrowheads="1"/>
          </p:cNvSpPr>
          <p:nvPr/>
        </p:nvSpPr>
        <p:spPr bwMode="auto">
          <a:xfrm>
            <a:off x="1236663" y="1211263"/>
            <a:ext cx="6553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solidFill>
                  <a:srgbClr val="000000"/>
                </a:solidFill>
              </a:rPr>
              <a:t>LE FONCTIONNEMENT DES INSTANCES</a:t>
            </a:r>
          </a:p>
        </p:txBody>
      </p:sp>
      <p:sp>
        <p:nvSpPr>
          <p:cNvPr id="25" name="ZoneTexte 8"/>
          <p:cNvSpPr txBox="1">
            <a:spLocks noChangeArrowheads="1"/>
          </p:cNvSpPr>
          <p:nvPr/>
        </p:nvSpPr>
        <p:spPr bwMode="auto">
          <a:xfrm>
            <a:off x="1692275" y="1889125"/>
            <a:ext cx="5472113" cy="313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SzPct val="100000"/>
              <a:buFont typeface="Arial" charset="0"/>
              <a:buChar char="•"/>
            </a:pPr>
            <a:r>
              <a:rPr lang="fr-FR">
                <a:solidFill>
                  <a:srgbClr val="000000"/>
                </a:solidFill>
              </a:rPr>
              <a:t> Élection du Conseil d’Administration</a:t>
            </a:r>
          </a:p>
          <a:p>
            <a:pPr lvl="1" eaLnBrk="1" hangingPunct="1">
              <a:buSzPct val="100000"/>
              <a:buFont typeface="Wingdings" pitchFamily="2" charset="2"/>
              <a:buChar char="ü"/>
            </a:pPr>
            <a:r>
              <a:rPr lang="fr-FR">
                <a:solidFill>
                  <a:srgbClr val="000000"/>
                </a:solidFill>
              </a:rPr>
              <a:t>Au bulletin secret </a:t>
            </a:r>
          </a:p>
          <a:p>
            <a:pPr lvl="1" eaLnBrk="1" hangingPunct="1">
              <a:buSzPct val="100000"/>
              <a:buFont typeface="Wingdings" pitchFamily="2" charset="2"/>
              <a:buChar char="ü"/>
            </a:pPr>
            <a:r>
              <a:rPr lang="fr-FR">
                <a:solidFill>
                  <a:srgbClr val="000000"/>
                </a:solidFill>
              </a:rPr>
              <a:t>Scrutin de liste</a:t>
            </a:r>
          </a:p>
          <a:p>
            <a:pPr lvl="1" eaLnBrk="1" hangingPunct="1">
              <a:buSzPct val="100000"/>
              <a:buFont typeface="Wingdings" pitchFamily="2" charset="2"/>
              <a:buChar char="ü"/>
            </a:pPr>
            <a:r>
              <a:rPr lang="fr-FR">
                <a:solidFill>
                  <a:srgbClr val="000000"/>
                </a:solidFill>
              </a:rPr>
              <a:t>Majorité absolue au premier tour</a:t>
            </a:r>
          </a:p>
          <a:p>
            <a:pPr lvl="1" eaLnBrk="1" hangingPunct="1">
              <a:buSzPct val="100000"/>
              <a:buFont typeface="Wingdings" pitchFamily="2" charset="2"/>
              <a:buChar char="ü"/>
            </a:pPr>
            <a:r>
              <a:rPr lang="fr-FR">
                <a:solidFill>
                  <a:srgbClr val="000000"/>
                </a:solidFill>
              </a:rPr>
              <a:t>Majorité relative au deuxième tour</a:t>
            </a:r>
          </a:p>
          <a:p>
            <a:pPr eaLnBrk="1" hangingPunct="1"/>
            <a:endParaRPr lang="fr-FR">
              <a:solidFill>
                <a:srgbClr val="000000"/>
              </a:solidFill>
            </a:endParaRPr>
          </a:p>
          <a:p>
            <a:pPr eaLnBrk="1" hangingPunct="1">
              <a:buSzPct val="100000"/>
              <a:buFont typeface="Arial" charset="0"/>
              <a:buChar char="•"/>
            </a:pPr>
            <a:r>
              <a:rPr lang="fr-FR">
                <a:solidFill>
                  <a:srgbClr val="000000"/>
                </a:solidFill>
              </a:rPr>
              <a:t> Des conditions pour être éligible</a:t>
            </a:r>
          </a:p>
          <a:p>
            <a:pPr eaLnBrk="1" hangingPunct="1">
              <a:buSzPct val="100000"/>
              <a:buFont typeface="Arial" charset="0"/>
              <a:buChar char="•"/>
            </a:pPr>
            <a:endParaRPr lang="fr-FR">
              <a:solidFill>
                <a:srgbClr val="000000"/>
              </a:solidFill>
            </a:endParaRPr>
          </a:p>
          <a:p>
            <a:pPr eaLnBrk="1" hangingPunct="1">
              <a:buSzPct val="100000"/>
              <a:buFont typeface="Arial" charset="0"/>
              <a:buChar char="•"/>
            </a:pPr>
            <a:r>
              <a:rPr lang="fr-FR">
                <a:solidFill>
                  <a:srgbClr val="000000"/>
                </a:solidFill>
              </a:rPr>
              <a:t> Peu de différence entre Bureau et Conseil 	d’Administration	</a:t>
            </a:r>
          </a:p>
          <a:p>
            <a:pPr eaLnBrk="1" hangingPunct="1"/>
            <a:endParaRPr lang="fr-FR">
              <a:solidFill>
                <a:srgbClr val="000000"/>
              </a:solidFill>
            </a:endParaRPr>
          </a:p>
        </p:txBody>
      </p:sp>
      <p:grpSp>
        <p:nvGrpSpPr>
          <p:cNvPr id="23558" name="Groupe 10"/>
          <p:cNvGrpSpPr>
            <a:grpSpLocks/>
          </p:cNvGrpSpPr>
          <p:nvPr/>
        </p:nvGrpSpPr>
        <p:grpSpPr bwMode="auto">
          <a:xfrm>
            <a:off x="-25400" y="6056313"/>
            <a:ext cx="9209088" cy="815975"/>
            <a:chOff x="-28575" y="6055858"/>
            <a:chExt cx="9209087" cy="815834"/>
          </a:xfrm>
        </p:grpSpPr>
        <p:sp>
          <p:nvSpPr>
            <p:cNvPr id="27" name="Rectangle 26"/>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8" name="Rectangle 27"/>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3561"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2"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3"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1250"/>
                                        <p:tgtEl>
                                          <p:spTgt spid="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
                                            <p:txEl>
                                              <p:pRg st="0" end="0"/>
                                            </p:txEl>
                                          </p:spTgt>
                                        </p:tgtEl>
                                        <p:attrNameLst>
                                          <p:attrName>style.visibility</p:attrName>
                                        </p:attrNameLst>
                                      </p:cBhvr>
                                      <p:to>
                                        <p:strVal val="visible"/>
                                      </p:to>
                                    </p:set>
                                    <p:animEffect transition="in" filter="wipe(left)">
                                      <p:cBhvr>
                                        <p:cTn id="12" dur="1250"/>
                                        <p:tgtEl>
                                          <p:spTgt spid="25">
                                            <p:txEl>
                                              <p:pRg st="0" end="0"/>
                                            </p:txEl>
                                          </p:spTgt>
                                        </p:tgtEl>
                                      </p:cBhvr>
                                    </p:animEffect>
                                  </p:childTnLst>
                                  <p:subTnLst>
                                    <p:animClr clrSpc="rgb" dir="cw">
                                      <p:cBhvr override="childStyle">
                                        <p:cTn dur="1" fill="hold" display="0" masterRel="nextClick" afterEffect="1"/>
                                        <p:tgtEl>
                                          <p:spTgt spid="25">
                                            <p:txEl>
                                              <p:pRg st="0" end="0"/>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
                                            <p:txEl>
                                              <p:pRg st="1" end="1"/>
                                            </p:txEl>
                                          </p:spTgt>
                                        </p:tgtEl>
                                        <p:attrNameLst>
                                          <p:attrName>style.visibility</p:attrName>
                                        </p:attrNameLst>
                                      </p:cBhvr>
                                      <p:to>
                                        <p:strVal val="visible"/>
                                      </p:to>
                                    </p:set>
                                    <p:animEffect transition="in" filter="wipe(left)">
                                      <p:cBhvr>
                                        <p:cTn id="17" dur="1250"/>
                                        <p:tgtEl>
                                          <p:spTgt spid="25">
                                            <p:txEl>
                                              <p:pRg st="1" end="1"/>
                                            </p:txEl>
                                          </p:spTgt>
                                        </p:tgtEl>
                                      </p:cBhvr>
                                    </p:animEffect>
                                  </p:childTnLst>
                                  <p:subTnLst>
                                    <p:animClr clrSpc="rgb" dir="cw">
                                      <p:cBhvr override="childStyle">
                                        <p:cTn dur="1" fill="hold" display="0" masterRel="nextClick" afterEffect="1"/>
                                        <p:tgtEl>
                                          <p:spTgt spid="25">
                                            <p:txEl>
                                              <p:pRg st="1" end="1"/>
                                            </p:txEl>
                                          </p:spTgt>
                                        </p:tgtEl>
                                        <p:attrNameLst>
                                          <p:attrName>ppt_c</p:attrName>
                                        </p:attrNameLst>
                                      </p:cBhvr>
                                      <p:to>
                                        <a:srgbClr val="C0C0C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5">
                                            <p:txEl>
                                              <p:pRg st="2" end="2"/>
                                            </p:txEl>
                                          </p:spTgt>
                                        </p:tgtEl>
                                        <p:attrNameLst>
                                          <p:attrName>style.visibility</p:attrName>
                                        </p:attrNameLst>
                                      </p:cBhvr>
                                      <p:to>
                                        <p:strVal val="visible"/>
                                      </p:to>
                                    </p:set>
                                    <p:animEffect transition="in" filter="wipe(left)">
                                      <p:cBhvr>
                                        <p:cTn id="22" dur="1250"/>
                                        <p:tgtEl>
                                          <p:spTgt spid="25">
                                            <p:txEl>
                                              <p:pRg st="2" end="2"/>
                                            </p:txEl>
                                          </p:spTgt>
                                        </p:tgtEl>
                                      </p:cBhvr>
                                    </p:animEffect>
                                  </p:childTnLst>
                                  <p:subTnLst>
                                    <p:animClr clrSpc="rgb" dir="cw">
                                      <p:cBhvr override="childStyle">
                                        <p:cTn dur="1" fill="hold" display="0" masterRel="nextClick" afterEffect="1"/>
                                        <p:tgtEl>
                                          <p:spTgt spid="25">
                                            <p:txEl>
                                              <p:pRg st="2" end="2"/>
                                            </p:txEl>
                                          </p:spTgt>
                                        </p:tgtEl>
                                        <p:attrNameLst>
                                          <p:attrName>ppt_c</p:attrName>
                                        </p:attrNameLst>
                                      </p:cBhvr>
                                      <p:to>
                                        <a:srgbClr val="C0C0C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5">
                                            <p:txEl>
                                              <p:pRg st="3" end="3"/>
                                            </p:txEl>
                                          </p:spTgt>
                                        </p:tgtEl>
                                        <p:attrNameLst>
                                          <p:attrName>style.visibility</p:attrName>
                                        </p:attrNameLst>
                                      </p:cBhvr>
                                      <p:to>
                                        <p:strVal val="visible"/>
                                      </p:to>
                                    </p:set>
                                    <p:animEffect transition="in" filter="wipe(left)">
                                      <p:cBhvr>
                                        <p:cTn id="27" dur="1250"/>
                                        <p:tgtEl>
                                          <p:spTgt spid="25">
                                            <p:txEl>
                                              <p:pRg st="3" end="3"/>
                                            </p:txEl>
                                          </p:spTgt>
                                        </p:tgtEl>
                                      </p:cBhvr>
                                    </p:animEffect>
                                  </p:childTnLst>
                                  <p:subTnLst>
                                    <p:animClr clrSpc="rgb" dir="cw">
                                      <p:cBhvr override="childStyle">
                                        <p:cTn dur="1" fill="hold" display="0" masterRel="nextClick" afterEffect="1"/>
                                        <p:tgtEl>
                                          <p:spTgt spid="25">
                                            <p:txEl>
                                              <p:pRg st="3" end="3"/>
                                            </p:txEl>
                                          </p:spTgt>
                                        </p:tgtEl>
                                        <p:attrNameLst>
                                          <p:attrName>ppt_c</p:attrName>
                                        </p:attrNameLst>
                                      </p:cBhvr>
                                      <p:to>
                                        <a:srgbClr val="C0C0C0"/>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5">
                                            <p:txEl>
                                              <p:pRg st="4" end="4"/>
                                            </p:txEl>
                                          </p:spTgt>
                                        </p:tgtEl>
                                        <p:attrNameLst>
                                          <p:attrName>style.visibility</p:attrName>
                                        </p:attrNameLst>
                                      </p:cBhvr>
                                      <p:to>
                                        <p:strVal val="visible"/>
                                      </p:to>
                                    </p:set>
                                    <p:animEffect transition="in" filter="wipe(left)">
                                      <p:cBhvr>
                                        <p:cTn id="32" dur="1250"/>
                                        <p:tgtEl>
                                          <p:spTgt spid="25">
                                            <p:txEl>
                                              <p:pRg st="4" end="4"/>
                                            </p:txEl>
                                          </p:spTgt>
                                        </p:tgtEl>
                                      </p:cBhvr>
                                    </p:animEffect>
                                  </p:childTnLst>
                                  <p:subTnLst>
                                    <p:animClr clrSpc="rgb" dir="cw">
                                      <p:cBhvr override="childStyle">
                                        <p:cTn dur="1" fill="hold" display="0" masterRel="nextClick" afterEffect="1"/>
                                        <p:tgtEl>
                                          <p:spTgt spid="25">
                                            <p:txEl>
                                              <p:pRg st="4" end="4"/>
                                            </p:txEl>
                                          </p:spTgt>
                                        </p:tgtEl>
                                        <p:attrNameLst>
                                          <p:attrName>ppt_c</p:attrName>
                                        </p:attrNameLst>
                                      </p:cBhvr>
                                      <p:to>
                                        <a:srgbClr val="C0C0C0"/>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5">
                                            <p:txEl>
                                              <p:pRg st="6" end="6"/>
                                            </p:txEl>
                                          </p:spTgt>
                                        </p:tgtEl>
                                        <p:attrNameLst>
                                          <p:attrName>style.visibility</p:attrName>
                                        </p:attrNameLst>
                                      </p:cBhvr>
                                      <p:to>
                                        <p:strVal val="visible"/>
                                      </p:to>
                                    </p:set>
                                    <p:animEffect transition="in" filter="wipe(left)">
                                      <p:cBhvr>
                                        <p:cTn id="37" dur="1250"/>
                                        <p:tgtEl>
                                          <p:spTgt spid="25">
                                            <p:txEl>
                                              <p:pRg st="6" end="6"/>
                                            </p:txEl>
                                          </p:spTgt>
                                        </p:tgtEl>
                                      </p:cBhvr>
                                    </p:animEffect>
                                  </p:childTnLst>
                                  <p:subTnLst>
                                    <p:animClr clrSpc="rgb" dir="cw">
                                      <p:cBhvr override="childStyle">
                                        <p:cTn dur="1" fill="hold" display="0" masterRel="nextClick" afterEffect="1"/>
                                        <p:tgtEl>
                                          <p:spTgt spid="25">
                                            <p:txEl>
                                              <p:pRg st="6" end="6"/>
                                            </p:txEl>
                                          </p:spTgt>
                                        </p:tgtEl>
                                        <p:attrNameLst>
                                          <p:attrName>ppt_c</p:attrName>
                                        </p:attrNameLst>
                                      </p:cBhvr>
                                      <p:to>
                                        <a:srgbClr val="C0C0C0"/>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5">
                                            <p:txEl>
                                              <p:pRg st="8" end="8"/>
                                            </p:txEl>
                                          </p:spTgt>
                                        </p:tgtEl>
                                        <p:attrNameLst>
                                          <p:attrName>style.visibility</p:attrName>
                                        </p:attrNameLst>
                                      </p:cBhvr>
                                      <p:to>
                                        <p:strVal val="visible"/>
                                      </p:to>
                                    </p:set>
                                    <p:animEffect transition="in" filter="wipe(left)">
                                      <p:cBhvr>
                                        <p:cTn id="42" dur="1250"/>
                                        <p:tgtEl>
                                          <p:spTgt spid="25">
                                            <p:txEl>
                                              <p:pRg st="8" end="8"/>
                                            </p:txEl>
                                          </p:spTgt>
                                        </p:tgtEl>
                                      </p:cBhvr>
                                    </p:animEffect>
                                  </p:childTnLst>
                                  <p:subTnLst>
                                    <p:animClr clrSpc="rgb" dir="cw">
                                      <p:cBhvr override="childStyle">
                                        <p:cTn dur="1" fill="hold" display="0" masterRel="nextClick" afterEffect="1"/>
                                        <p:tgtEl>
                                          <p:spTgt spid="25">
                                            <p:txEl>
                                              <p:pRg st="8" end="8"/>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5"/>
          <p:cNvSpPr>
            <a:spLocks noChangeArrowheads="1"/>
          </p:cNvSpPr>
          <p:nvPr/>
        </p:nvSpPr>
        <p:spPr bwMode="auto">
          <a:xfrm>
            <a:off x="1851025" y="2555875"/>
            <a:ext cx="7299325" cy="180498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grpSp>
        <p:nvGrpSpPr>
          <p:cNvPr id="24579" name="Groupe 1"/>
          <p:cNvGrpSpPr>
            <a:grpSpLocks/>
          </p:cNvGrpSpPr>
          <p:nvPr/>
        </p:nvGrpSpPr>
        <p:grpSpPr bwMode="auto">
          <a:xfrm>
            <a:off x="-28575" y="0"/>
            <a:ext cx="9178925" cy="6165850"/>
            <a:chOff x="-28575" y="0"/>
            <a:chExt cx="9178924" cy="6165304"/>
          </a:xfrm>
        </p:grpSpPr>
        <p:sp>
          <p:nvSpPr>
            <p:cNvPr id="105" name="Rectangle 19"/>
            <p:cNvSpPr>
              <a:spLocks noChangeArrowheads="1"/>
            </p:cNvSpPr>
            <p:nvPr/>
          </p:nvSpPr>
          <p:spPr bwMode="auto">
            <a:xfrm>
              <a:off x="-28575" y="0"/>
              <a:ext cx="4640262" cy="2555649"/>
            </a:xfrm>
            <a:prstGeom prst="rect">
              <a:avLst/>
            </a:prstGeom>
            <a:solidFill>
              <a:schemeClr val="bg1">
                <a:lumMod val="65000"/>
              </a:schemeClr>
            </a:solidFill>
            <a:ln>
              <a:noFill/>
            </a:ln>
            <a:extLst/>
          </p:spPr>
          <p:txBody>
            <a:bodyPr wrap="none" anchor="ctr"/>
            <a:lstStyle/>
            <a:p>
              <a:pPr>
                <a:defRPr/>
              </a:pPr>
              <a:endParaRPr lang="fr-FR" sz="2800">
                <a:solidFill>
                  <a:srgbClr val="000000"/>
                </a:solidFill>
                <a:latin typeface="Arial"/>
                <a:cs typeface="+mn-cs"/>
              </a:endParaRPr>
            </a:p>
          </p:txBody>
        </p:sp>
        <p:sp>
          <p:nvSpPr>
            <p:cNvPr id="107" name="Rectangle 10"/>
            <p:cNvSpPr>
              <a:spLocks noChangeArrowheads="1"/>
            </p:cNvSpPr>
            <p:nvPr/>
          </p:nvSpPr>
          <p:spPr bwMode="auto">
            <a:xfrm>
              <a:off x="4611687" y="788918"/>
              <a:ext cx="2192337" cy="1766731"/>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5" name="Rectangle 12"/>
            <p:cNvSpPr>
              <a:spLocks noChangeArrowheads="1"/>
            </p:cNvSpPr>
            <p:nvPr/>
          </p:nvSpPr>
          <p:spPr bwMode="auto">
            <a:xfrm>
              <a:off x="3995738" y="4360477"/>
              <a:ext cx="5153024" cy="1793716"/>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118" name="Rectangle 170"/>
            <p:cNvSpPr>
              <a:spLocks noChangeArrowheads="1"/>
            </p:cNvSpPr>
            <p:nvPr/>
          </p:nvSpPr>
          <p:spPr bwMode="auto">
            <a:xfrm>
              <a:off x="1858963" y="4360477"/>
              <a:ext cx="2136775" cy="180482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sz="2800">
                <a:solidFill>
                  <a:srgbClr val="000000"/>
                </a:solidFill>
                <a:latin typeface="Arial"/>
                <a:cs typeface="+mn-cs"/>
              </a:endParaRPr>
            </a:p>
          </p:txBody>
        </p:sp>
        <p:sp>
          <p:nvSpPr>
            <p:cNvPr id="119" name="Rectangle 118"/>
            <p:cNvSpPr/>
            <p:nvPr/>
          </p:nvSpPr>
          <p:spPr>
            <a:xfrm>
              <a:off x="6804024" y="0"/>
              <a:ext cx="2346325" cy="25556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0" name="Rectangle 119"/>
            <p:cNvSpPr/>
            <p:nvPr/>
          </p:nvSpPr>
          <p:spPr>
            <a:xfrm>
              <a:off x="0" y="4360477"/>
              <a:ext cx="1858963" cy="180482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 name="Rectangle 11"/>
            <p:cNvSpPr/>
            <p:nvPr/>
          </p:nvSpPr>
          <p:spPr>
            <a:xfrm>
              <a:off x="4611687" y="0"/>
              <a:ext cx="2192337" cy="7889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15" name="Rectangle 14"/>
          <p:cNvSpPr/>
          <p:nvPr/>
        </p:nvSpPr>
        <p:spPr bwMode="auto">
          <a:xfrm>
            <a:off x="1973263" y="2601913"/>
            <a:ext cx="6534150" cy="1711325"/>
          </a:xfrm>
          <a:prstGeom prst="rect">
            <a:avLst/>
          </a:prstGeom>
        </p:spPr>
        <p:txBody>
          <a:bodyPr>
            <a:spAutoFit/>
          </a:bodyPr>
          <a:lstStyle/>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COMMENT GÉRER </a:t>
            </a:r>
          </a:p>
          <a:p>
            <a:pPr>
              <a:spcBef>
                <a:spcPts val="1100"/>
              </a:spcBef>
              <a:buFont typeface="Arial" charset="0"/>
              <a:buNone/>
              <a:defRPr/>
            </a:pPr>
            <a:r>
              <a:rPr lang="fr-FR" sz="4800" b="1" dirty="0">
                <a:solidFill>
                  <a:schemeClr val="bg1"/>
                </a:solidFill>
                <a:effectLst>
                  <a:outerShdw blurRad="38100" dist="38100" dir="2700000" algn="tl">
                    <a:srgbClr val="000000">
                      <a:alpha val="43137"/>
                    </a:srgbClr>
                  </a:outerShdw>
                </a:effectLst>
              </a:rPr>
              <a:t>VOTRE ASSOCIATION ?</a:t>
            </a:r>
          </a:p>
        </p:txBody>
      </p:sp>
      <p:sp>
        <p:nvSpPr>
          <p:cNvPr id="114" name="Rectangle 11"/>
          <p:cNvSpPr>
            <a:spLocks noChangeArrowheads="1"/>
          </p:cNvSpPr>
          <p:nvPr/>
        </p:nvSpPr>
        <p:spPr bwMode="auto">
          <a:xfrm>
            <a:off x="-28575" y="0"/>
            <a:ext cx="1887538" cy="6165850"/>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p>
            <a:pPr algn="ctr">
              <a:defRPr/>
            </a:pPr>
            <a:endParaRPr lang="fr-FR">
              <a:solidFill>
                <a:srgbClr val="000000"/>
              </a:solidFill>
              <a:latin typeface="Arial"/>
              <a:cs typeface="+mn-cs"/>
            </a:endParaRPr>
          </a:p>
        </p:txBody>
      </p:sp>
      <p:sp>
        <p:nvSpPr>
          <p:cNvPr id="4" name="Rectangle 3"/>
          <p:cNvSpPr/>
          <p:nvPr/>
        </p:nvSpPr>
        <p:spPr bwMode="auto">
          <a:xfrm>
            <a:off x="930275" y="12700"/>
            <a:ext cx="8204200" cy="6115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8" name="ZoneTexte 8"/>
          <p:cNvSpPr txBox="1">
            <a:spLocks noChangeArrowheads="1"/>
          </p:cNvSpPr>
          <p:nvPr/>
        </p:nvSpPr>
        <p:spPr bwMode="auto">
          <a:xfrm>
            <a:off x="1654175" y="1160463"/>
            <a:ext cx="5473700"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SzPct val="100000"/>
              <a:buFont typeface="Arial" charset="0"/>
              <a:buChar char="•"/>
            </a:pPr>
            <a:r>
              <a:rPr lang="fr-FR">
                <a:solidFill>
                  <a:srgbClr val="000000"/>
                </a:solidFill>
              </a:rPr>
              <a:t>Fixer les règles du jeu de la mise à disposition des locaux par la Ville </a:t>
            </a:r>
          </a:p>
          <a:p>
            <a:pPr eaLnBrk="1" hangingPunct="1"/>
            <a:endParaRPr lang="fr-FR">
              <a:solidFill>
                <a:srgbClr val="000000"/>
              </a:solidFill>
            </a:endParaRPr>
          </a:p>
          <a:p>
            <a:pPr eaLnBrk="1" hangingPunct="1">
              <a:buSzPct val="100000"/>
              <a:buFont typeface="Arial" charset="0"/>
              <a:buChar char="•"/>
            </a:pPr>
            <a:r>
              <a:rPr lang="fr-FR">
                <a:solidFill>
                  <a:srgbClr val="000000"/>
                </a:solidFill>
              </a:rPr>
              <a:t> Comprend des engagements réciproques forts : </a:t>
            </a:r>
          </a:p>
          <a:p>
            <a:pPr lvl="1" eaLnBrk="1" hangingPunct="1">
              <a:buSzPct val="100000"/>
              <a:buFont typeface="Wingdings" pitchFamily="2" charset="2"/>
              <a:buChar char="Ø"/>
            </a:pPr>
            <a:r>
              <a:rPr lang="fr-FR">
                <a:solidFill>
                  <a:srgbClr val="000000"/>
                </a:solidFill>
              </a:rPr>
              <a:t>Que fait la Ville ?</a:t>
            </a:r>
          </a:p>
          <a:p>
            <a:pPr lvl="1" eaLnBrk="1" hangingPunct="1">
              <a:buSzPct val="100000"/>
              <a:buFont typeface="Wingdings" pitchFamily="2" charset="2"/>
              <a:buChar char="Ø"/>
            </a:pPr>
            <a:r>
              <a:rPr lang="fr-FR">
                <a:solidFill>
                  <a:srgbClr val="000000"/>
                </a:solidFill>
              </a:rPr>
              <a:t>Ce que doit faire l’association</a:t>
            </a:r>
          </a:p>
        </p:txBody>
      </p:sp>
      <p:grpSp>
        <p:nvGrpSpPr>
          <p:cNvPr id="32" name="Groupe 14"/>
          <p:cNvGrpSpPr>
            <a:grpSpLocks/>
          </p:cNvGrpSpPr>
          <p:nvPr/>
        </p:nvGrpSpPr>
        <p:grpSpPr bwMode="auto">
          <a:xfrm>
            <a:off x="250825" y="260350"/>
            <a:ext cx="8883650" cy="461963"/>
            <a:chOff x="0" y="295808"/>
            <a:chExt cx="9144000" cy="461662"/>
          </a:xfrm>
        </p:grpSpPr>
        <p:sp>
          <p:nvSpPr>
            <p:cNvPr id="24594" name="Rectangle 15"/>
            <p:cNvSpPr>
              <a:spLocks noChangeArrowheads="1"/>
            </p:cNvSpPr>
            <p:nvPr/>
          </p:nvSpPr>
          <p:spPr bwMode="auto">
            <a:xfrm>
              <a:off x="0" y="295808"/>
              <a:ext cx="9144000" cy="461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endParaRPr lang="fr-FR">
                <a:solidFill>
                  <a:srgbClr val="FFFFFF"/>
                </a:solidFill>
              </a:endParaRPr>
            </a:p>
          </p:txBody>
        </p:sp>
        <p:sp>
          <p:nvSpPr>
            <p:cNvPr id="24595" name="ZoneTexte 16"/>
            <p:cNvSpPr txBox="1">
              <a:spLocks noChangeArrowheads="1"/>
            </p:cNvSpPr>
            <p:nvPr/>
          </p:nvSpPr>
          <p:spPr bwMode="auto">
            <a:xfrm>
              <a:off x="348761" y="295808"/>
              <a:ext cx="6552727" cy="46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2400" b="1">
                  <a:solidFill>
                    <a:schemeClr val="bg1"/>
                  </a:solidFill>
                </a:rPr>
                <a:t>LA CONVENTION AVEC LA MAIRIE</a:t>
              </a:r>
            </a:p>
          </p:txBody>
        </p:sp>
      </p:grpSp>
      <p:sp>
        <p:nvSpPr>
          <p:cNvPr id="35" name="ZoneTexte 1"/>
          <p:cNvSpPr txBox="1">
            <a:spLocks noChangeArrowheads="1"/>
          </p:cNvSpPr>
          <p:nvPr/>
        </p:nvSpPr>
        <p:spPr bwMode="auto">
          <a:xfrm>
            <a:off x="1244600" y="788988"/>
            <a:ext cx="2047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solidFill>
                  <a:srgbClr val="000000"/>
                </a:solidFill>
              </a:rPr>
              <a:t>LES BASES</a:t>
            </a:r>
          </a:p>
        </p:txBody>
      </p:sp>
      <p:sp>
        <p:nvSpPr>
          <p:cNvPr id="36" name="ZoneTexte 17"/>
          <p:cNvSpPr txBox="1">
            <a:spLocks noChangeArrowheads="1"/>
          </p:cNvSpPr>
          <p:nvPr/>
        </p:nvSpPr>
        <p:spPr bwMode="auto">
          <a:xfrm>
            <a:off x="1219200" y="2917825"/>
            <a:ext cx="655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solidFill>
                  <a:srgbClr val="000000"/>
                </a:solidFill>
              </a:rPr>
              <a:t>LA MISE A DISPOSITION DES LOCAUX</a:t>
            </a:r>
          </a:p>
        </p:txBody>
      </p:sp>
      <p:sp>
        <p:nvSpPr>
          <p:cNvPr id="37" name="ZoneTexte 18"/>
          <p:cNvSpPr txBox="1">
            <a:spLocks noChangeArrowheads="1"/>
          </p:cNvSpPr>
          <p:nvPr/>
        </p:nvSpPr>
        <p:spPr bwMode="auto">
          <a:xfrm>
            <a:off x="1641475" y="3287713"/>
            <a:ext cx="54737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SzPct val="100000"/>
              <a:buFont typeface="Arial" charset="0"/>
              <a:buChar char="•"/>
            </a:pPr>
            <a:r>
              <a:rPr lang="fr-FR">
                <a:solidFill>
                  <a:srgbClr val="000000"/>
                </a:solidFill>
              </a:rPr>
              <a:t> Rappel de règles d’ordre public</a:t>
            </a:r>
          </a:p>
          <a:p>
            <a:pPr lvl="1" eaLnBrk="1" hangingPunct="1">
              <a:buSzPct val="100000"/>
              <a:buFont typeface="Wingdings" pitchFamily="2" charset="2"/>
              <a:buChar char="Ø"/>
            </a:pPr>
            <a:r>
              <a:rPr lang="fr-FR">
                <a:solidFill>
                  <a:srgbClr val="000000"/>
                </a:solidFill>
              </a:rPr>
              <a:t>Pas de jeux d’argent, pas de vente</a:t>
            </a:r>
          </a:p>
          <a:p>
            <a:pPr lvl="1" eaLnBrk="1" hangingPunct="1">
              <a:buSzPct val="100000"/>
              <a:buFont typeface="Wingdings" pitchFamily="2" charset="2"/>
              <a:buChar char="Ø"/>
            </a:pPr>
            <a:r>
              <a:rPr lang="fr-FR">
                <a:solidFill>
                  <a:srgbClr val="000000"/>
                </a:solidFill>
              </a:rPr>
              <a:t>Ne pas fumer</a:t>
            </a:r>
          </a:p>
          <a:p>
            <a:pPr lvl="1" eaLnBrk="1" hangingPunct="1">
              <a:buSzPct val="100000"/>
              <a:buFont typeface="Wingdings" pitchFamily="2" charset="2"/>
              <a:buChar char="Ø"/>
            </a:pPr>
            <a:r>
              <a:rPr lang="fr-FR">
                <a:solidFill>
                  <a:srgbClr val="000000"/>
                </a:solidFill>
              </a:rPr>
              <a:t>Pas de vente d’alcool sans licence</a:t>
            </a:r>
          </a:p>
          <a:p>
            <a:pPr eaLnBrk="1" hangingPunct="1"/>
            <a:endParaRPr lang="fr-FR">
              <a:solidFill>
                <a:srgbClr val="000000"/>
              </a:solidFill>
            </a:endParaRPr>
          </a:p>
          <a:p>
            <a:pPr eaLnBrk="1" hangingPunct="1">
              <a:buSzPct val="100000"/>
              <a:buFont typeface="Arial" charset="0"/>
              <a:buChar char="•"/>
            </a:pPr>
            <a:r>
              <a:rPr lang="fr-FR">
                <a:solidFill>
                  <a:srgbClr val="000000"/>
                </a:solidFill>
              </a:rPr>
              <a:t> Limites de la mise à disposition</a:t>
            </a:r>
          </a:p>
          <a:p>
            <a:pPr lvl="1" eaLnBrk="1" hangingPunct="1">
              <a:buSzPct val="100000"/>
              <a:buFont typeface="Wingdings" pitchFamily="2" charset="2"/>
              <a:buChar char="Ø"/>
            </a:pPr>
            <a:r>
              <a:rPr lang="fr-FR">
                <a:solidFill>
                  <a:srgbClr val="000000"/>
                </a:solidFill>
              </a:rPr>
              <a:t>Entretien en bon état des locaux</a:t>
            </a:r>
          </a:p>
          <a:p>
            <a:pPr lvl="1" eaLnBrk="1" hangingPunct="1">
              <a:buSzPct val="100000"/>
              <a:buFont typeface="Wingdings" pitchFamily="2" charset="2"/>
              <a:buChar char="Ø"/>
            </a:pPr>
            <a:r>
              <a:rPr lang="fr-FR">
                <a:solidFill>
                  <a:srgbClr val="000000"/>
                </a:solidFill>
              </a:rPr>
              <a:t>Ne pas prêter, ne pas sous-louer</a:t>
            </a:r>
          </a:p>
          <a:p>
            <a:pPr eaLnBrk="1" hangingPunct="1">
              <a:buSzPct val="100000"/>
              <a:buFont typeface="Arial" charset="0"/>
              <a:buChar char="•"/>
            </a:pPr>
            <a:endParaRPr lang="fr-FR">
              <a:solidFill>
                <a:srgbClr val="000000"/>
              </a:solidFill>
            </a:endParaRPr>
          </a:p>
          <a:p>
            <a:pPr eaLnBrk="1" hangingPunct="1">
              <a:buSzPct val="100000"/>
              <a:buFont typeface="Arial" charset="0"/>
              <a:buChar char="•"/>
            </a:pPr>
            <a:r>
              <a:rPr lang="fr-FR">
                <a:solidFill>
                  <a:srgbClr val="000000"/>
                </a:solidFill>
              </a:rPr>
              <a:t> Règles d’utilisation des fluides : responsabiliser	</a:t>
            </a:r>
          </a:p>
          <a:p>
            <a:pPr eaLnBrk="1" hangingPunct="1"/>
            <a:endParaRPr lang="fr-FR">
              <a:solidFill>
                <a:srgbClr val="000000"/>
              </a:solidFill>
            </a:endParaRPr>
          </a:p>
        </p:txBody>
      </p:sp>
      <p:grpSp>
        <p:nvGrpSpPr>
          <p:cNvPr id="24588" name="Groupe 10"/>
          <p:cNvGrpSpPr>
            <a:grpSpLocks/>
          </p:cNvGrpSpPr>
          <p:nvPr/>
        </p:nvGrpSpPr>
        <p:grpSpPr bwMode="auto">
          <a:xfrm>
            <a:off x="-28575" y="6056313"/>
            <a:ext cx="9209088" cy="815975"/>
            <a:chOff x="-28575" y="6055858"/>
            <a:chExt cx="9209087" cy="815834"/>
          </a:xfrm>
        </p:grpSpPr>
        <p:sp>
          <p:nvSpPr>
            <p:cNvPr id="5" name="Rectangle 4"/>
            <p:cNvSpPr/>
            <p:nvPr/>
          </p:nvSpPr>
          <p:spPr>
            <a:xfrm>
              <a:off x="-28575" y="6116173"/>
              <a:ext cx="9183687" cy="755519"/>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8"/>
            <p:cNvSpPr/>
            <p:nvPr/>
          </p:nvSpPr>
          <p:spPr>
            <a:xfrm>
              <a:off x="-20638" y="6452664"/>
              <a:ext cx="9201150" cy="26824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24591"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6416" y="6135659"/>
              <a:ext cx="734034" cy="71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2" name="Image 1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76232" y="6055858"/>
              <a:ext cx="1450363" cy="8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93" name="ZoneTexte 2"/>
            <p:cNvSpPr txBox="1">
              <a:spLocks noChangeArrowheads="1"/>
            </p:cNvSpPr>
            <p:nvPr/>
          </p:nvSpPr>
          <p:spPr bwMode="auto">
            <a:xfrm>
              <a:off x="107504" y="6448209"/>
              <a:ext cx="22230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b="1">
                  <a:solidFill>
                    <a:schemeClr val="bg1"/>
                  </a:solidFill>
                </a:rPr>
                <a:t>INFORMATION/FORMATION</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250"/>
                                        <p:tgtEl>
                                          <p:spTgt spid="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wipe(down)">
                                      <p:cBhvr>
                                        <p:cTn id="12" dur="1250"/>
                                        <p:tgtEl>
                                          <p:spTgt spid="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
                                            <p:txEl>
                                              <p:pRg st="0" end="0"/>
                                            </p:txEl>
                                          </p:spTgt>
                                        </p:tgtEl>
                                        <p:attrNameLst>
                                          <p:attrName>style.visibility</p:attrName>
                                        </p:attrNameLst>
                                      </p:cBhvr>
                                      <p:to>
                                        <p:strVal val="visible"/>
                                      </p:to>
                                    </p:set>
                                    <p:animEffect transition="in" filter="wipe(left)">
                                      <p:cBhvr>
                                        <p:cTn id="17" dur="1250"/>
                                        <p:tgtEl>
                                          <p:spTgt spid="28">
                                            <p:txEl>
                                              <p:pRg st="0" end="0"/>
                                            </p:txEl>
                                          </p:spTgt>
                                        </p:tgtEl>
                                      </p:cBhvr>
                                    </p:animEffect>
                                  </p:childTnLst>
                                  <p:subTnLst>
                                    <p:animClr clrSpc="rgb" dir="cw">
                                      <p:cBhvr override="childStyle">
                                        <p:cTn dur="1" fill="hold" display="0" masterRel="nextClick" afterEffect="1"/>
                                        <p:tgtEl>
                                          <p:spTgt spid="28">
                                            <p:txEl>
                                              <p:pRg st="0" end="0"/>
                                            </p:txEl>
                                          </p:spTgt>
                                        </p:tgtEl>
                                        <p:attrNameLst>
                                          <p:attrName>ppt_c</p:attrName>
                                        </p:attrNameLst>
                                      </p:cBhvr>
                                      <p:to>
                                        <a:srgbClr val="C0C0C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
                                            <p:txEl>
                                              <p:pRg st="2" end="2"/>
                                            </p:txEl>
                                          </p:spTgt>
                                        </p:tgtEl>
                                        <p:attrNameLst>
                                          <p:attrName>style.visibility</p:attrName>
                                        </p:attrNameLst>
                                      </p:cBhvr>
                                      <p:to>
                                        <p:strVal val="visible"/>
                                      </p:to>
                                    </p:set>
                                    <p:animEffect transition="in" filter="wipe(left)">
                                      <p:cBhvr>
                                        <p:cTn id="22" dur="1250"/>
                                        <p:tgtEl>
                                          <p:spTgt spid="28">
                                            <p:txEl>
                                              <p:pRg st="2" end="2"/>
                                            </p:txEl>
                                          </p:spTgt>
                                        </p:tgtEl>
                                      </p:cBhvr>
                                    </p:animEffect>
                                  </p:childTnLst>
                                  <p:subTnLst>
                                    <p:animClr clrSpc="rgb" dir="cw">
                                      <p:cBhvr override="childStyle">
                                        <p:cTn dur="1" fill="hold" display="0" masterRel="nextClick" afterEffect="1"/>
                                        <p:tgtEl>
                                          <p:spTgt spid="28">
                                            <p:txEl>
                                              <p:pRg st="2" end="2"/>
                                            </p:txEl>
                                          </p:spTgt>
                                        </p:tgtEl>
                                        <p:attrNameLst>
                                          <p:attrName>ppt_c</p:attrName>
                                        </p:attrNameLst>
                                      </p:cBhvr>
                                      <p:to>
                                        <a:srgbClr val="C0C0C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8">
                                            <p:txEl>
                                              <p:pRg st="3" end="3"/>
                                            </p:txEl>
                                          </p:spTgt>
                                        </p:tgtEl>
                                        <p:attrNameLst>
                                          <p:attrName>style.visibility</p:attrName>
                                        </p:attrNameLst>
                                      </p:cBhvr>
                                      <p:to>
                                        <p:strVal val="visible"/>
                                      </p:to>
                                    </p:set>
                                    <p:animEffect transition="in" filter="wipe(left)">
                                      <p:cBhvr>
                                        <p:cTn id="27" dur="1250"/>
                                        <p:tgtEl>
                                          <p:spTgt spid="28">
                                            <p:txEl>
                                              <p:pRg st="3" end="3"/>
                                            </p:txEl>
                                          </p:spTgt>
                                        </p:tgtEl>
                                      </p:cBhvr>
                                    </p:animEffect>
                                  </p:childTnLst>
                                  <p:subTnLst>
                                    <p:animClr clrSpc="rgb" dir="cw">
                                      <p:cBhvr override="childStyle">
                                        <p:cTn dur="1" fill="hold" display="0" masterRel="nextClick" afterEffect="1"/>
                                        <p:tgtEl>
                                          <p:spTgt spid="28">
                                            <p:txEl>
                                              <p:pRg st="3" end="3"/>
                                            </p:txEl>
                                          </p:spTgt>
                                        </p:tgtEl>
                                        <p:attrNameLst>
                                          <p:attrName>ppt_c</p:attrName>
                                        </p:attrNameLst>
                                      </p:cBhvr>
                                      <p:to>
                                        <a:srgbClr val="C0C0C0"/>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8">
                                            <p:txEl>
                                              <p:pRg st="4" end="4"/>
                                            </p:txEl>
                                          </p:spTgt>
                                        </p:tgtEl>
                                        <p:attrNameLst>
                                          <p:attrName>style.visibility</p:attrName>
                                        </p:attrNameLst>
                                      </p:cBhvr>
                                      <p:to>
                                        <p:strVal val="visible"/>
                                      </p:to>
                                    </p:set>
                                    <p:animEffect transition="in" filter="wipe(left)">
                                      <p:cBhvr>
                                        <p:cTn id="32" dur="1250"/>
                                        <p:tgtEl>
                                          <p:spTgt spid="28">
                                            <p:txEl>
                                              <p:pRg st="4" end="4"/>
                                            </p:txEl>
                                          </p:spTgt>
                                        </p:tgtEl>
                                      </p:cBhvr>
                                    </p:animEffect>
                                  </p:childTnLst>
                                  <p:subTnLst>
                                    <p:animClr clrSpc="rgb" dir="cw">
                                      <p:cBhvr override="childStyle">
                                        <p:cTn dur="1" fill="hold" display="0" masterRel="nextClick" afterEffect="1"/>
                                        <p:tgtEl>
                                          <p:spTgt spid="28">
                                            <p:txEl>
                                              <p:pRg st="4" end="4"/>
                                            </p:txEl>
                                          </p:spTgt>
                                        </p:tgtEl>
                                        <p:attrNameLst>
                                          <p:attrName>ppt_c</p:attrName>
                                        </p:attrNameLst>
                                      </p:cBhvr>
                                      <p:to>
                                        <a:srgbClr val="C0C0C0"/>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left)">
                                      <p:cBhvr>
                                        <p:cTn id="37" dur="1250"/>
                                        <p:tgtEl>
                                          <p:spTgt spid="3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7">
                                            <p:txEl>
                                              <p:pRg st="0" end="0"/>
                                            </p:txEl>
                                          </p:spTgt>
                                        </p:tgtEl>
                                        <p:attrNameLst>
                                          <p:attrName>style.visibility</p:attrName>
                                        </p:attrNameLst>
                                      </p:cBhvr>
                                      <p:to>
                                        <p:strVal val="visible"/>
                                      </p:to>
                                    </p:set>
                                    <p:animEffect transition="in" filter="wipe(left)">
                                      <p:cBhvr>
                                        <p:cTn id="42" dur="1250"/>
                                        <p:tgtEl>
                                          <p:spTgt spid="37">
                                            <p:txEl>
                                              <p:pRg st="0" end="0"/>
                                            </p:txEl>
                                          </p:spTgt>
                                        </p:tgtEl>
                                      </p:cBhvr>
                                    </p:animEffect>
                                  </p:childTnLst>
                                  <p:subTnLst>
                                    <p:animClr clrSpc="rgb" dir="cw">
                                      <p:cBhvr override="childStyle">
                                        <p:cTn dur="1" fill="hold" display="0" masterRel="nextClick" afterEffect="1"/>
                                        <p:tgtEl>
                                          <p:spTgt spid="37">
                                            <p:txEl>
                                              <p:pRg st="0" end="0"/>
                                            </p:txEl>
                                          </p:spTgt>
                                        </p:tgtEl>
                                        <p:attrNameLst>
                                          <p:attrName>ppt_c</p:attrName>
                                        </p:attrNameLst>
                                      </p:cBhvr>
                                      <p:to>
                                        <a:srgbClr val="C0C0C0"/>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7">
                                            <p:txEl>
                                              <p:pRg st="1" end="1"/>
                                            </p:txEl>
                                          </p:spTgt>
                                        </p:tgtEl>
                                        <p:attrNameLst>
                                          <p:attrName>style.visibility</p:attrName>
                                        </p:attrNameLst>
                                      </p:cBhvr>
                                      <p:to>
                                        <p:strVal val="visible"/>
                                      </p:to>
                                    </p:set>
                                    <p:animEffect transition="in" filter="wipe(left)">
                                      <p:cBhvr>
                                        <p:cTn id="47" dur="1250"/>
                                        <p:tgtEl>
                                          <p:spTgt spid="37">
                                            <p:txEl>
                                              <p:pRg st="1" end="1"/>
                                            </p:txEl>
                                          </p:spTgt>
                                        </p:tgtEl>
                                      </p:cBhvr>
                                    </p:animEffect>
                                  </p:childTnLst>
                                  <p:subTnLst>
                                    <p:animClr clrSpc="rgb" dir="cw">
                                      <p:cBhvr override="childStyle">
                                        <p:cTn dur="1" fill="hold" display="0" masterRel="nextClick" afterEffect="1"/>
                                        <p:tgtEl>
                                          <p:spTgt spid="37">
                                            <p:txEl>
                                              <p:pRg st="1" end="1"/>
                                            </p:txEl>
                                          </p:spTgt>
                                        </p:tgtEl>
                                        <p:attrNameLst>
                                          <p:attrName>ppt_c</p:attrName>
                                        </p:attrNameLst>
                                      </p:cBhvr>
                                      <p:to>
                                        <a:srgbClr val="C0C0C0"/>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7">
                                            <p:txEl>
                                              <p:pRg st="2" end="2"/>
                                            </p:txEl>
                                          </p:spTgt>
                                        </p:tgtEl>
                                        <p:attrNameLst>
                                          <p:attrName>style.visibility</p:attrName>
                                        </p:attrNameLst>
                                      </p:cBhvr>
                                      <p:to>
                                        <p:strVal val="visible"/>
                                      </p:to>
                                    </p:set>
                                    <p:animEffect transition="in" filter="wipe(left)">
                                      <p:cBhvr>
                                        <p:cTn id="52" dur="1250"/>
                                        <p:tgtEl>
                                          <p:spTgt spid="37">
                                            <p:txEl>
                                              <p:pRg st="2" end="2"/>
                                            </p:txEl>
                                          </p:spTgt>
                                        </p:tgtEl>
                                      </p:cBhvr>
                                    </p:animEffect>
                                  </p:childTnLst>
                                  <p:subTnLst>
                                    <p:animClr clrSpc="rgb" dir="cw">
                                      <p:cBhvr override="childStyle">
                                        <p:cTn dur="1" fill="hold" display="0" masterRel="nextClick" afterEffect="1"/>
                                        <p:tgtEl>
                                          <p:spTgt spid="37">
                                            <p:txEl>
                                              <p:pRg st="2" end="2"/>
                                            </p:txEl>
                                          </p:spTgt>
                                        </p:tgtEl>
                                        <p:attrNameLst>
                                          <p:attrName>ppt_c</p:attrName>
                                        </p:attrNameLst>
                                      </p:cBhvr>
                                      <p:to>
                                        <a:srgbClr val="C0C0C0"/>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7">
                                            <p:txEl>
                                              <p:pRg st="3" end="3"/>
                                            </p:txEl>
                                          </p:spTgt>
                                        </p:tgtEl>
                                        <p:attrNameLst>
                                          <p:attrName>style.visibility</p:attrName>
                                        </p:attrNameLst>
                                      </p:cBhvr>
                                      <p:to>
                                        <p:strVal val="visible"/>
                                      </p:to>
                                    </p:set>
                                    <p:animEffect transition="in" filter="wipe(left)">
                                      <p:cBhvr>
                                        <p:cTn id="57" dur="1250"/>
                                        <p:tgtEl>
                                          <p:spTgt spid="37">
                                            <p:txEl>
                                              <p:pRg st="3" end="3"/>
                                            </p:txEl>
                                          </p:spTgt>
                                        </p:tgtEl>
                                      </p:cBhvr>
                                    </p:animEffect>
                                  </p:childTnLst>
                                  <p:subTnLst>
                                    <p:animClr clrSpc="rgb" dir="cw">
                                      <p:cBhvr override="childStyle">
                                        <p:cTn dur="1" fill="hold" display="0" masterRel="nextClick" afterEffect="1"/>
                                        <p:tgtEl>
                                          <p:spTgt spid="37">
                                            <p:txEl>
                                              <p:pRg st="3" end="3"/>
                                            </p:txEl>
                                          </p:spTgt>
                                        </p:tgtEl>
                                        <p:attrNameLst>
                                          <p:attrName>ppt_c</p:attrName>
                                        </p:attrNameLst>
                                      </p:cBhvr>
                                      <p:to>
                                        <a:srgbClr val="C0C0C0"/>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37">
                                            <p:txEl>
                                              <p:pRg st="5" end="5"/>
                                            </p:txEl>
                                          </p:spTgt>
                                        </p:tgtEl>
                                        <p:attrNameLst>
                                          <p:attrName>style.visibility</p:attrName>
                                        </p:attrNameLst>
                                      </p:cBhvr>
                                      <p:to>
                                        <p:strVal val="visible"/>
                                      </p:to>
                                    </p:set>
                                    <p:animEffect transition="in" filter="wipe(left)">
                                      <p:cBhvr>
                                        <p:cTn id="62" dur="1250"/>
                                        <p:tgtEl>
                                          <p:spTgt spid="37">
                                            <p:txEl>
                                              <p:pRg st="5" end="5"/>
                                            </p:txEl>
                                          </p:spTgt>
                                        </p:tgtEl>
                                      </p:cBhvr>
                                    </p:animEffect>
                                  </p:childTnLst>
                                  <p:subTnLst>
                                    <p:animClr clrSpc="rgb" dir="cw">
                                      <p:cBhvr override="childStyle">
                                        <p:cTn dur="1" fill="hold" display="0" masterRel="nextClick" afterEffect="1"/>
                                        <p:tgtEl>
                                          <p:spTgt spid="37">
                                            <p:txEl>
                                              <p:pRg st="5" end="5"/>
                                            </p:txEl>
                                          </p:spTgt>
                                        </p:tgtEl>
                                        <p:attrNameLst>
                                          <p:attrName>ppt_c</p:attrName>
                                        </p:attrNameLst>
                                      </p:cBhvr>
                                      <p:to>
                                        <a:srgbClr val="C0C0C0"/>
                                      </p:to>
                                    </p:animClr>
                                  </p:sub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37">
                                            <p:txEl>
                                              <p:pRg st="6" end="6"/>
                                            </p:txEl>
                                          </p:spTgt>
                                        </p:tgtEl>
                                        <p:attrNameLst>
                                          <p:attrName>style.visibility</p:attrName>
                                        </p:attrNameLst>
                                      </p:cBhvr>
                                      <p:to>
                                        <p:strVal val="visible"/>
                                      </p:to>
                                    </p:set>
                                    <p:animEffect transition="in" filter="wipe(left)">
                                      <p:cBhvr>
                                        <p:cTn id="67" dur="1250"/>
                                        <p:tgtEl>
                                          <p:spTgt spid="37">
                                            <p:txEl>
                                              <p:pRg st="6" end="6"/>
                                            </p:txEl>
                                          </p:spTgt>
                                        </p:tgtEl>
                                      </p:cBhvr>
                                    </p:animEffect>
                                  </p:childTnLst>
                                  <p:subTnLst>
                                    <p:animClr clrSpc="rgb" dir="cw">
                                      <p:cBhvr override="childStyle">
                                        <p:cTn dur="1" fill="hold" display="0" masterRel="nextClick" afterEffect="1"/>
                                        <p:tgtEl>
                                          <p:spTgt spid="37">
                                            <p:txEl>
                                              <p:pRg st="6" end="6"/>
                                            </p:txEl>
                                          </p:spTgt>
                                        </p:tgtEl>
                                        <p:attrNameLst>
                                          <p:attrName>ppt_c</p:attrName>
                                        </p:attrNameLst>
                                      </p:cBhvr>
                                      <p:to>
                                        <a:srgbClr val="C0C0C0"/>
                                      </p:to>
                                    </p:animClr>
                                  </p:sub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37">
                                            <p:txEl>
                                              <p:pRg st="7" end="7"/>
                                            </p:txEl>
                                          </p:spTgt>
                                        </p:tgtEl>
                                        <p:attrNameLst>
                                          <p:attrName>style.visibility</p:attrName>
                                        </p:attrNameLst>
                                      </p:cBhvr>
                                      <p:to>
                                        <p:strVal val="visible"/>
                                      </p:to>
                                    </p:set>
                                    <p:animEffect transition="in" filter="wipe(left)">
                                      <p:cBhvr>
                                        <p:cTn id="72" dur="1250"/>
                                        <p:tgtEl>
                                          <p:spTgt spid="37">
                                            <p:txEl>
                                              <p:pRg st="7" end="7"/>
                                            </p:txEl>
                                          </p:spTgt>
                                        </p:tgtEl>
                                      </p:cBhvr>
                                    </p:animEffect>
                                  </p:childTnLst>
                                  <p:subTnLst>
                                    <p:animClr clrSpc="rgb" dir="cw">
                                      <p:cBhvr override="childStyle">
                                        <p:cTn dur="1" fill="hold" display="0" masterRel="nextClick" afterEffect="1"/>
                                        <p:tgtEl>
                                          <p:spTgt spid="37">
                                            <p:txEl>
                                              <p:pRg st="7" end="7"/>
                                            </p:txEl>
                                          </p:spTgt>
                                        </p:tgtEl>
                                        <p:attrNameLst>
                                          <p:attrName>ppt_c</p:attrName>
                                        </p:attrNameLst>
                                      </p:cBhvr>
                                      <p:to>
                                        <a:srgbClr val="C0C0C0"/>
                                      </p:to>
                                    </p:animClr>
                                  </p:sub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37">
                                            <p:txEl>
                                              <p:pRg st="9" end="9"/>
                                            </p:txEl>
                                          </p:spTgt>
                                        </p:tgtEl>
                                        <p:attrNameLst>
                                          <p:attrName>style.visibility</p:attrName>
                                        </p:attrNameLst>
                                      </p:cBhvr>
                                      <p:to>
                                        <p:strVal val="visible"/>
                                      </p:to>
                                    </p:set>
                                    <p:animEffect transition="in" filter="wipe(left)">
                                      <p:cBhvr>
                                        <p:cTn id="77" dur="1250"/>
                                        <p:tgtEl>
                                          <p:spTgt spid="37">
                                            <p:txEl>
                                              <p:pRg st="9" end="9"/>
                                            </p:txEl>
                                          </p:spTgt>
                                        </p:tgtEl>
                                      </p:cBhvr>
                                    </p:animEffect>
                                  </p:childTnLst>
                                  <p:subTnLst>
                                    <p:animClr clrSpc="rgb" dir="cw">
                                      <p:cBhvr override="childStyle">
                                        <p:cTn dur="1" fill="hold" display="0" masterRel="nextClick" afterEffect="1"/>
                                        <p:tgtEl>
                                          <p:spTgt spid="37">
                                            <p:txEl>
                                              <p:pRg st="9" end="9"/>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build="p" bldLvl="2"/>
      <p:bldP spid="35" grpId="0"/>
      <p:bldP spid="36" grpId="0"/>
      <p:bldP spid="37" grpId="0" build="p" bldLvl="2"/>
    </p:bld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888</TotalTime>
  <Words>1193</Words>
  <Application>Microsoft Office PowerPoint</Application>
  <PresentationFormat>Affichage à l'écran (4:3)</PresentationFormat>
  <Paragraphs>267</Paragraphs>
  <Slides>21</Slides>
  <Notes>21</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21</vt:i4>
      </vt:variant>
    </vt:vector>
  </HeadingPairs>
  <TitlesOfParts>
    <vt:vector size="26" baseType="lpstr">
      <vt:lpstr>Calibri</vt:lpstr>
      <vt:lpstr>Arial</vt:lpstr>
      <vt:lpstr>Wingdings</vt:lpstr>
      <vt:lpstr>1_Thème Office</vt:lpstr>
      <vt:lpstr>1_Modèle par défaut</vt:lpstr>
      <vt:lpstr>Présentation PowerPoint</vt:lpstr>
      <vt:lpstr>Présentation PowerPoint</vt:lpstr>
      <vt:lpstr>Présentation PowerPoint</vt:lpstr>
      <vt:lpstr>AVANTAGE DE LA LOI DU 1ER JUILLET 1901</vt:lpstr>
      <vt:lpstr>LE DÉCRET DU 16 AOÛT 1901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AGIRabcd</dc:creator>
  <cp:lastModifiedBy>AGIRabcd</cp:lastModifiedBy>
  <cp:revision>43</cp:revision>
  <dcterms:created xsi:type="dcterms:W3CDTF">2013-04-09T16:02:57Z</dcterms:created>
  <dcterms:modified xsi:type="dcterms:W3CDTF">2013-04-16T13:53:23Z</dcterms:modified>
</cp:coreProperties>
</file>